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3" r:id="rId2"/>
    <p:sldId id="393" r:id="rId3"/>
    <p:sldId id="362" r:id="rId4"/>
    <p:sldId id="363" r:id="rId5"/>
    <p:sldId id="364" r:id="rId6"/>
    <p:sldId id="290" r:id="rId7"/>
    <p:sldId id="261" r:id="rId8"/>
    <p:sldId id="262" r:id="rId9"/>
    <p:sldId id="311" r:id="rId10"/>
    <p:sldId id="389" r:id="rId11"/>
    <p:sldId id="312" r:id="rId12"/>
    <p:sldId id="355" r:id="rId13"/>
    <p:sldId id="359" r:id="rId14"/>
    <p:sldId id="356" r:id="rId15"/>
    <p:sldId id="360" r:id="rId16"/>
    <p:sldId id="334" r:id="rId17"/>
    <p:sldId id="371" r:id="rId18"/>
    <p:sldId id="382" r:id="rId19"/>
    <p:sldId id="345" r:id="rId20"/>
    <p:sldId id="373" r:id="rId21"/>
    <p:sldId id="394" r:id="rId22"/>
    <p:sldId id="376" r:id="rId23"/>
    <p:sldId id="395" r:id="rId24"/>
    <p:sldId id="377" r:id="rId25"/>
    <p:sldId id="378" r:id="rId26"/>
    <p:sldId id="396" r:id="rId27"/>
    <p:sldId id="397" r:id="rId28"/>
    <p:sldId id="398" r:id="rId29"/>
    <p:sldId id="335" r:id="rId30"/>
    <p:sldId id="336" r:id="rId31"/>
    <p:sldId id="314" r:id="rId32"/>
    <p:sldId id="357" r:id="rId33"/>
    <p:sldId id="315" r:id="rId34"/>
    <p:sldId id="328" r:id="rId35"/>
    <p:sldId id="358" r:id="rId36"/>
    <p:sldId id="266" r:id="rId37"/>
    <p:sldId id="299" r:id="rId38"/>
    <p:sldId id="390" r:id="rId39"/>
    <p:sldId id="384" r:id="rId40"/>
    <p:sldId id="391" r:id="rId41"/>
    <p:sldId id="294" r:id="rId42"/>
    <p:sldId id="313" r:id="rId43"/>
    <p:sldId id="392" r:id="rId44"/>
    <p:sldId id="265" r:id="rId45"/>
    <p:sldId id="307" r:id="rId46"/>
    <p:sldId id="399" r:id="rId47"/>
    <p:sldId id="383" r:id="rId48"/>
    <p:sldId id="352" r:id="rId49"/>
    <p:sldId id="388" r:id="rId50"/>
    <p:sldId id="289" r:id="rId51"/>
    <p:sldId id="348" r:id="rId52"/>
    <p:sldId id="361" r:id="rId53"/>
    <p:sldId id="368" r:id="rId54"/>
    <p:sldId id="369" r:id="rId55"/>
    <p:sldId id="370" r:id="rId56"/>
    <p:sldId id="400" r:id="rId57"/>
    <p:sldId id="401" r:id="rId58"/>
    <p:sldId id="402" r:id="rId59"/>
    <p:sldId id="40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00"/>
    <a:srgbClr val="CC3300"/>
    <a:srgbClr val="85609C"/>
    <a:srgbClr val="6D6E71"/>
    <a:srgbClr val="6D4684"/>
    <a:srgbClr val="505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209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08631-A2BC-5B46-AAB4-72F383B6B572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45A9-522C-DE47-B2F5-941DFB88D8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lymouth.ac.uk/research/support/intellectual-property/confidentialit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ymouth.ac.uk/research/support/intellectual-propert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uk/imgres?imgurl&amp;imgrefurl=http://www.amazon.co.uk/Dyson-Floor-Ultra-lightweight-Upright-Vacuum-Cleaner/dp/B0012LIU7Q&amp;h=0&amp;w=0&amp;sz=1&amp;tbnid=d2VA9EifudTH2M&amp;tbnh=318&amp;tbnw=158&amp;zoom=1&amp;docid=K5ZsJbr_Qta-mM&amp;ei=EQMXU_bJA8HDhAfWtoHoCw&amp;ved=0CA4QsCUoB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</a:t>
            </a:r>
            <a:r>
              <a:rPr lang="en-GB" sz="1200" dirty="0" smtClean="0">
                <a:solidFill>
                  <a:srgbClr val="6D6E71"/>
                </a:solidFill>
              </a:rPr>
              <a:t>reserved</a:t>
            </a:r>
            <a:endParaRPr lang="en-GB" sz="1200" dirty="0">
              <a:solidFill>
                <a:srgbClr val="6D6E7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289" y="1880883"/>
            <a:ext cx="6925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85609C"/>
                </a:solidFill>
                <a:latin typeface="Arial" charset="0"/>
              </a:rPr>
              <a:t>Intellectual Property: What is it – and project working with Business?</a:t>
            </a:r>
          </a:p>
          <a:p>
            <a:endParaRPr lang="en-GB" sz="1200" dirty="0" smtClean="0"/>
          </a:p>
          <a:p>
            <a:r>
              <a:rPr lang="en-GB" sz="1200" dirty="0" smtClean="0"/>
              <a:t>Understanding </a:t>
            </a:r>
            <a:r>
              <a:rPr lang="en-GB" sz="1200" dirty="0"/>
              <a:t>of IP and the importance of </a:t>
            </a:r>
            <a:r>
              <a:rPr lang="en-GB" sz="1200" dirty="0" smtClean="0"/>
              <a:t>protection , ownership issues and what is it you need to know and be aware of when working on projects with Business. </a:t>
            </a:r>
            <a:endParaRPr lang="en-US" sz="36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447801" y="4312920"/>
            <a:ext cx="6979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6</a:t>
            </a:r>
            <a:r>
              <a:rPr lang="en-GB" b="1" baseline="30000" dirty="0" smtClean="0">
                <a:solidFill>
                  <a:srgbClr val="7030A0"/>
                </a:solidFill>
              </a:rPr>
              <a:t>th</a:t>
            </a:r>
            <a:r>
              <a:rPr lang="en-GB" b="1" dirty="0" smtClean="0">
                <a:solidFill>
                  <a:srgbClr val="7030A0"/>
                </a:solidFill>
              </a:rPr>
              <a:t> February 2017</a:t>
            </a:r>
            <a:endParaRPr lang="en-GB" sz="1400" b="1" dirty="0">
              <a:solidFill>
                <a:srgbClr val="7030A0"/>
              </a:solidFill>
            </a:endParaRPr>
          </a:p>
          <a:p>
            <a:endParaRPr lang="en-GB" sz="1400" dirty="0" smtClean="0">
              <a:solidFill>
                <a:srgbClr val="7030A0"/>
              </a:solidFill>
            </a:endParaRPr>
          </a:p>
          <a:p>
            <a:r>
              <a:rPr lang="en-GB" sz="1400" dirty="0" smtClean="0">
                <a:solidFill>
                  <a:srgbClr val="7030A0"/>
                </a:solidFill>
              </a:rPr>
              <a:t>Presented by: 	</a:t>
            </a:r>
            <a:r>
              <a:rPr lang="en-GB" sz="1400" b="1" dirty="0" smtClean="0">
                <a:solidFill>
                  <a:srgbClr val="7030A0"/>
                </a:solidFill>
              </a:rPr>
              <a:t>Paul Tiltman – Specialist Advisor (IP) – Research &amp; Innovation and Guest Speaker: Rehman Noormohamed </a:t>
            </a:r>
            <a:r>
              <a:rPr lang="en-GB" sz="1400" b="1" dirty="0">
                <a:solidFill>
                  <a:srgbClr val="7030A0"/>
                </a:solidFill>
              </a:rPr>
              <a:t>– </a:t>
            </a:r>
            <a:r>
              <a:rPr lang="en-GB" sz="1400" b="1" dirty="0" smtClean="0">
                <a:solidFill>
                  <a:srgbClr val="7030A0"/>
                </a:solidFill>
              </a:rPr>
              <a:t>Partner IP</a:t>
            </a:r>
            <a:r>
              <a:rPr lang="en-GB" sz="1400" b="1" dirty="0">
                <a:solidFill>
                  <a:srgbClr val="7030A0"/>
                </a:solidFill>
              </a:rPr>
              <a:t>, Technology, Commercial &amp; </a:t>
            </a:r>
            <a:r>
              <a:rPr lang="en-GB" sz="1400" b="1" dirty="0" smtClean="0">
                <a:solidFill>
                  <a:srgbClr val="7030A0"/>
                </a:solidFill>
              </a:rPr>
              <a:t>Competition (</a:t>
            </a:r>
            <a:r>
              <a:rPr lang="en-GB" sz="1400" b="1" dirty="0" err="1" smtClean="0">
                <a:solidFill>
                  <a:srgbClr val="7030A0"/>
                </a:solidFill>
              </a:rPr>
              <a:t>dwf</a:t>
            </a:r>
            <a:r>
              <a:rPr lang="en-GB" sz="1400" b="1" dirty="0" smtClean="0">
                <a:solidFill>
                  <a:srgbClr val="7030A0"/>
                </a:solidFill>
              </a:rPr>
              <a:t> law).</a:t>
            </a:r>
          </a:p>
          <a:p>
            <a:r>
              <a:rPr lang="en-GB" sz="1400" b="1" dirty="0" smtClean="0">
                <a:solidFill>
                  <a:srgbClr val="7030A0"/>
                </a:solidFill>
              </a:rPr>
              <a:t>			</a:t>
            </a:r>
            <a:endParaRPr lang="en-GB" sz="1400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69" y="308610"/>
            <a:ext cx="1052511" cy="91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45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21080" y="1866900"/>
            <a:ext cx="4314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</a:rPr>
              <a:t>Keeping it safe - Confidentiality?</a:t>
            </a:r>
            <a:endParaRPr lang="en-GB" sz="2400" b="1" dirty="0">
              <a:solidFill>
                <a:srgbClr val="85609C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2440305"/>
            <a:ext cx="5114851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4991100"/>
            <a:ext cx="7225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4"/>
              </a:rPr>
              <a:t>https://</a:t>
            </a:r>
            <a:r>
              <a:rPr lang="en-GB" sz="1600" dirty="0" smtClean="0">
                <a:hlinkClick r:id="rId4"/>
              </a:rPr>
              <a:t>www.plymouth.ac.uk/research/support/intellectual-property/confidentiality</a:t>
            </a:r>
            <a:r>
              <a:rPr lang="en-GB" sz="1600" dirty="0" smtClean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5027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26129" y="3061983"/>
            <a:ext cx="5668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85609C"/>
                </a:solidFill>
                <a:latin typeface="Arial" charset="0"/>
              </a:rPr>
              <a:t>Specific Intellectual Property Rights</a:t>
            </a:r>
            <a:endParaRPr lang="en-US" sz="36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1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47751" y="1786855"/>
            <a:ext cx="745329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 smtClean="0"/>
              <a:t>What is IP – Specific Intellectual Property Rights</a:t>
            </a:r>
            <a:endParaRPr lang="en-GB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30693" y="2420888"/>
            <a:ext cx="7418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AutoNum type="arabicParenR"/>
            </a:pPr>
            <a:r>
              <a:rPr lang="en-GB" sz="2000" dirty="0" smtClean="0"/>
              <a:t>Registered rights (requirement to fulfil criteria and pay fees)</a:t>
            </a:r>
          </a:p>
          <a:p>
            <a:pPr marL="1371600" lvl="2" indent="-457200">
              <a:buAutoNum type="arabicParenR"/>
            </a:pPr>
            <a:r>
              <a:rPr lang="en-GB" sz="2000" dirty="0" smtClean="0"/>
              <a:t>Patents - inventions</a:t>
            </a:r>
          </a:p>
          <a:p>
            <a:pPr marL="1371600" lvl="2" indent="-457200">
              <a:buAutoNum type="arabicParenR"/>
            </a:pPr>
            <a:r>
              <a:rPr lang="en-GB" sz="2000" dirty="0" smtClean="0"/>
              <a:t>Trademarks – logos, brands, names</a:t>
            </a:r>
          </a:p>
          <a:p>
            <a:pPr marL="1371600" lvl="2" indent="-457200">
              <a:buAutoNum type="arabicParenR"/>
            </a:pPr>
            <a:r>
              <a:rPr lang="en-GB" sz="2000" dirty="0" smtClean="0"/>
              <a:t>Design rights – shape, look, feel </a:t>
            </a:r>
          </a:p>
          <a:p>
            <a:pPr marL="914400" lvl="1" indent="-457200">
              <a:buAutoNum type="arabicParenR"/>
            </a:pPr>
            <a:endParaRPr lang="en-GB" sz="2000" dirty="0" smtClean="0"/>
          </a:p>
          <a:p>
            <a:pPr marL="914400" lvl="1" indent="-457200">
              <a:buAutoNum type="arabicParenR"/>
            </a:pPr>
            <a:r>
              <a:rPr lang="en-GB" sz="2000" dirty="0" smtClean="0">
                <a:latin typeface="+mj-lt"/>
              </a:rPr>
              <a:t>Unregistered rights (the come into existence on creation)</a:t>
            </a:r>
            <a:endParaRPr lang="en-GB" sz="2000" dirty="0">
              <a:latin typeface="+mj-lt"/>
            </a:endParaRPr>
          </a:p>
          <a:p>
            <a:pPr marL="1371600" lvl="2" indent="-457200">
              <a:buAutoNum type="arabicParenR"/>
            </a:pPr>
            <a:r>
              <a:rPr lang="en-GB" sz="2000" dirty="0" smtClean="0">
                <a:latin typeface="+mj-lt"/>
              </a:rPr>
              <a:t>Copyright – literary, musical, artistic work and software</a:t>
            </a:r>
          </a:p>
          <a:p>
            <a:pPr marL="1371600" lvl="2" indent="-457200">
              <a:buAutoNum type="arabicParenR"/>
            </a:pPr>
            <a:r>
              <a:rPr lang="en-GB" sz="2000" dirty="0" smtClean="0">
                <a:latin typeface="+mj-lt"/>
              </a:rPr>
              <a:t>Unregistered Trademarks</a:t>
            </a:r>
          </a:p>
          <a:p>
            <a:pPr marL="1371600" lvl="2" indent="-457200">
              <a:buAutoNum type="arabicParenR"/>
            </a:pPr>
            <a:r>
              <a:rPr lang="en-GB" sz="2000" dirty="0" smtClean="0">
                <a:latin typeface="+mj-lt"/>
              </a:rPr>
              <a:t>Unregistered design rights</a:t>
            </a:r>
          </a:p>
          <a:p>
            <a:pPr marL="1371600" lvl="2" indent="-457200">
              <a:buAutoNum type="arabicParenR"/>
            </a:pPr>
            <a:endParaRPr lang="en-GB" sz="20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305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47751" y="1786855"/>
            <a:ext cx="745329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 smtClean="0"/>
              <a:t>What is IP – Registered rights</a:t>
            </a:r>
            <a:endParaRPr lang="en-GB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47751" y="2564904"/>
            <a:ext cx="74185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dirty="0" smtClean="0"/>
              <a:t>Specific criteria must be met, fees must be paid</a:t>
            </a:r>
          </a:p>
          <a:p>
            <a:pPr marL="1371600" lvl="2" indent="-457200">
              <a:buAutoNum type="arabicParenR"/>
            </a:pPr>
            <a:r>
              <a:rPr lang="en-GB" sz="2000" b="1" dirty="0" smtClean="0"/>
              <a:t>Patents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GB" sz="1600" dirty="0" smtClean="0"/>
              <a:t>novel, inventive, industrial applicability</a:t>
            </a:r>
          </a:p>
          <a:p>
            <a:pPr marL="1371600" lvl="2" indent="-457200">
              <a:buAutoNum type="arabicParenR"/>
            </a:pPr>
            <a:r>
              <a:rPr lang="en-GB" sz="2000" b="1" dirty="0" smtClean="0"/>
              <a:t>Trademarks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GB" sz="1600" dirty="0" smtClean="0"/>
              <a:t>distinctive, not descriptive, not </a:t>
            </a:r>
            <a:r>
              <a:rPr lang="en-GB" sz="1600" dirty="0"/>
              <a:t>identical/similar to existing mark in same class </a:t>
            </a:r>
            <a:endParaRPr lang="en-GB" sz="1600" u="sng" dirty="0" smtClean="0"/>
          </a:p>
          <a:p>
            <a:pPr marL="1371600" lvl="2" indent="-457200">
              <a:buAutoNum type="arabicParenR"/>
            </a:pPr>
            <a:r>
              <a:rPr lang="en-GB" sz="2000" b="1" dirty="0" smtClean="0"/>
              <a:t>Registered Design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be new, have </a:t>
            </a:r>
            <a:r>
              <a:rPr lang="en-US" sz="1600" dirty="0"/>
              <a:t>individual </a:t>
            </a:r>
            <a:r>
              <a:rPr lang="en-US" sz="1600" dirty="0" smtClean="0"/>
              <a:t>character, design </a:t>
            </a:r>
            <a:r>
              <a:rPr lang="en-US" sz="1600" dirty="0"/>
              <a:t>can not be result of </a:t>
            </a:r>
            <a:r>
              <a:rPr lang="en-US" sz="1600" dirty="0" smtClean="0"/>
              <a:t>functionality</a:t>
            </a:r>
            <a:endParaRPr lang="en-GB" sz="1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7899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47751" y="1786855"/>
            <a:ext cx="745329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 smtClean="0"/>
              <a:t>What is IP – Unregistered rights</a:t>
            </a:r>
            <a:endParaRPr lang="en-GB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65113" y="2420888"/>
            <a:ext cx="74185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dirty="0" smtClean="0"/>
              <a:t>Rights come into force on creation - specific criteria must be met</a:t>
            </a:r>
          </a:p>
          <a:p>
            <a:pPr marL="1371600" lvl="2" indent="-457200">
              <a:buAutoNum type="arabicParenR"/>
            </a:pPr>
            <a:r>
              <a:rPr lang="en-GB" sz="2000" b="1" dirty="0" smtClean="0"/>
              <a:t>Copyright</a:t>
            </a:r>
            <a:endParaRPr lang="en-GB" sz="2000" b="1" dirty="0">
              <a:solidFill>
                <a:srgbClr val="6D6E71"/>
              </a:solidFill>
              <a:latin typeface="Arial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j-lt"/>
              </a:rPr>
              <a:t>Must involve original creation and skill</a:t>
            </a:r>
          </a:p>
          <a:p>
            <a:pPr marL="1371600" lvl="2" indent="-457200">
              <a:buAutoNum type="arabicParenR"/>
            </a:pPr>
            <a:r>
              <a:rPr lang="en-GB" sz="2000" b="1" dirty="0" smtClean="0"/>
              <a:t>Unregistered Trademarks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GB" sz="1600" dirty="0" smtClean="0"/>
              <a:t>distinctive, not descriptive, not </a:t>
            </a:r>
            <a:r>
              <a:rPr lang="en-GB" sz="1600" dirty="0"/>
              <a:t>identical/similar to existing mark in same class </a:t>
            </a:r>
            <a:endParaRPr lang="en-GB" sz="1600" u="sng" dirty="0" smtClean="0"/>
          </a:p>
          <a:p>
            <a:pPr marL="1371600" lvl="2" indent="-457200">
              <a:buAutoNum type="arabicParenR"/>
            </a:pPr>
            <a:r>
              <a:rPr lang="en-GB" sz="2000" b="1" dirty="0" smtClean="0"/>
              <a:t>Unregistered Design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Protects objects’ 3D outward appearance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It must be unique - it can not be ‘commonplace, everyday or ordinary’</a:t>
            </a:r>
            <a:endParaRPr lang="en-GB" sz="1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028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82848" y="1652631"/>
            <a:ext cx="25603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What is a Patent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Legal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protection for inventions </a:t>
            </a: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A patent for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an invention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is a monopoly right that is granted by the State to the inventor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,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giving the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inventor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the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right for </a:t>
            </a:r>
            <a:r>
              <a:rPr lang="en-GB" sz="1600" dirty="0">
                <a:solidFill>
                  <a:srgbClr val="FF0000"/>
                </a:solidFill>
                <a:latin typeface="Arial" charset="0"/>
              </a:rPr>
              <a:t>a limited period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(normally 20 years)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to stop others from making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,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using or selling the invention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without the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permission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of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the inventor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. </a:t>
            </a:r>
            <a:endParaRPr lang="en-GB" sz="1600" dirty="0" smtClean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When a patent is granted the invention becomes the property of the inventor (or employer), which - like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any other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form of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property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or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business </a:t>
            </a:r>
            <a:r>
              <a:rPr lang="en-GB" sz="1600" dirty="0">
                <a:solidFill>
                  <a:srgbClr val="FF0000"/>
                </a:solidFill>
                <a:latin typeface="Arial" charset="0"/>
              </a:rPr>
              <a:t>asset </a:t>
            </a:r>
            <a:r>
              <a:rPr lang="en-GB" sz="1600" dirty="0" smtClean="0">
                <a:solidFill>
                  <a:srgbClr val="FF0000"/>
                </a:solidFill>
                <a:latin typeface="Arial" charset="0"/>
              </a:rPr>
              <a:t>- can be </a:t>
            </a:r>
            <a:r>
              <a:rPr lang="en-GB" sz="1600" dirty="0">
                <a:solidFill>
                  <a:srgbClr val="FF0000"/>
                </a:solidFill>
                <a:latin typeface="Arial" charset="0"/>
              </a:rPr>
              <a:t>bought, </a:t>
            </a:r>
            <a:r>
              <a:rPr lang="en-GB" sz="1600" dirty="0" smtClean="0">
                <a:solidFill>
                  <a:srgbClr val="FF0000"/>
                </a:solidFill>
                <a:latin typeface="Arial" charset="0"/>
              </a:rPr>
              <a:t>sold</a:t>
            </a:r>
            <a:r>
              <a:rPr lang="en-GB" sz="1600" dirty="0">
                <a:solidFill>
                  <a:srgbClr val="FF0000"/>
                </a:solidFill>
                <a:latin typeface="Arial" charset="0"/>
              </a:rPr>
              <a:t>, rented </a:t>
            </a:r>
            <a:r>
              <a:rPr lang="en-GB" sz="1600" dirty="0" smtClean="0">
                <a:solidFill>
                  <a:srgbClr val="FF0000"/>
                </a:solidFill>
                <a:latin typeface="Arial" charset="0"/>
              </a:rPr>
              <a:t>or </a:t>
            </a:r>
            <a:r>
              <a:rPr lang="en-GB" sz="1600" dirty="0">
                <a:solidFill>
                  <a:srgbClr val="FF0000"/>
                </a:solidFill>
                <a:latin typeface="Arial" charset="0"/>
              </a:rPr>
              <a:t>hired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. </a:t>
            </a:r>
          </a:p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Patents are </a:t>
            </a:r>
            <a:r>
              <a:rPr lang="en-GB" sz="1600" dirty="0">
                <a:solidFill>
                  <a:srgbClr val="FF0000"/>
                </a:solidFill>
                <a:latin typeface="Arial" charset="0"/>
              </a:rPr>
              <a:t>territorial rights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; UK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Patent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will only give the holder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rights within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the United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Kingdom and rights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to stop others from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bringing the patented products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into the United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Kingdom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6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82848" y="1652631"/>
            <a:ext cx="129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Patents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Protects inventions for products or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processes.</a:t>
            </a: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pPr>
              <a:buFontTx/>
              <a:buChar char="•"/>
            </a:pPr>
            <a:r>
              <a:rPr lang="en-GB" sz="1600" dirty="0">
                <a:solidFill>
                  <a:srgbClr val="6D6E71"/>
                </a:solidFill>
                <a:latin typeface="Arial" charset="0"/>
              </a:rPr>
              <a:t> </a:t>
            </a:r>
            <a:r>
              <a:rPr lang="en-GB" sz="1600" b="1" u="sng" dirty="0">
                <a:solidFill>
                  <a:srgbClr val="6D6E71"/>
                </a:solidFill>
                <a:latin typeface="Arial" charset="0"/>
              </a:rPr>
              <a:t>3 Must’s</a:t>
            </a:r>
            <a:r>
              <a:rPr lang="en-GB" sz="1600" b="1" dirty="0">
                <a:solidFill>
                  <a:srgbClr val="6D6E71"/>
                </a:solidFill>
                <a:latin typeface="Arial" charset="0"/>
              </a:rPr>
              <a:t>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- be </a:t>
            </a:r>
            <a:r>
              <a:rPr lang="en-GB" sz="1600" u="sng" dirty="0">
                <a:solidFill>
                  <a:srgbClr val="6D6E71"/>
                </a:solidFill>
                <a:latin typeface="Arial" charset="0"/>
              </a:rPr>
              <a:t>novel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; involve an </a:t>
            </a:r>
            <a:r>
              <a:rPr lang="en-GB" sz="1600" u="sng" dirty="0">
                <a:solidFill>
                  <a:srgbClr val="6D6E71"/>
                </a:solidFill>
                <a:latin typeface="Arial" charset="0"/>
              </a:rPr>
              <a:t>inventive step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&amp;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be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capable of </a:t>
            </a:r>
            <a:r>
              <a:rPr lang="en-GB" sz="1600" u="sng" dirty="0">
                <a:solidFill>
                  <a:srgbClr val="6D6E71"/>
                </a:solidFill>
                <a:latin typeface="Arial" charset="0"/>
              </a:rPr>
              <a:t>industrial </a:t>
            </a:r>
            <a:r>
              <a:rPr lang="en-GB" sz="1600" u="sng" dirty="0" smtClean="0">
                <a:solidFill>
                  <a:srgbClr val="6D6E71"/>
                </a:solidFill>
                <a:latin typeface="Arial" charset="0"/>
              </a:rPr>
              <a:t>application.</a:t>
            </a:r>
          </a:p>
          <a:p>
            <a:pPr>
              <a:buFontTx/>
              <a:buChar char="•"/>
            </a:pPr>
            <a:endParaRPr lang="en-GB" sz="1600" u="sng" dirty="0">
              <a:solidFill>
                <a:srgbClr val="6D6E71"/>
              </a:solidFill>
              <a:latin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6D6E71"/>
                </a:solidFill>
                <a:latin typeface="Arial" charset="0"/>
              </a:rPr>
              <a:t>	</a:t>
            </a:r>
            <a:r>
              <a:rPr lang="en-GB" sz="1600" b="1" dirty="0" smtClean="0">
                <a:solidFill>
                  <a:srgbClr val="6D6E71"/>
                </a:solidFill>
                <a:latin typeface="Arial" charset="0"/>
              </a:rPr>
              <a:t>	</a:t>
            </a:r>
            <a:r>
              <a:rPr lang="en-GB" sz="1600" b="1" u="sng" dirty="0" smtClean="0">
                <a:solidFill>
                  <a:srgbClr val="6D6E71"/>
                </a:solidFill>
                <a:latin typeface="Arial" charset="0"/>
              </a:rPr>
              <a:t>Novelty</a:t>
            </a:r>
            <a:r>
              <a:rPr lang="en-GB" sz="1600" u="sng" dirty="0" smtClean="0">
                <a:solidFill>
                  <a:srgbClr val="6D6E71"/>
                </a:solidFill>
                <a:latin typeface="Arial" charset="0"/>
              </a:rPr>
              <a:t>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– the invention must never have been made public in 		any way, anywhere in the world.</a:t>
            </a:r>
          </a:p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pPr>
              <a:buFontTx/>
              <a:buChar char="•"/>
            </a:pP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 		</a:t>
            </a:r>
            <a:r>
              <a:rPr lang="en-GB" sz="1600" b="1" u="sng" dirty="0" smtClean="0">
                <a:solidFill>
                  <a:srgbClr val="6D6E71"/>
                </a:solidFill>
                <a:latin typeface="Arial" charset="0"/>
              </a:rPr>
              <a:t>Inventive step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– the invention cannot be obvious to someone 		with a good knowledge and experience in the field.</a:t>
            </a: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0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19908" y="1523091"/>
            <a:ext cx="38811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Patents (some examples)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74620" y="1004243"/>
            <a:ext cx="3905284" cy="579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12520" y="1523091"/>
            <a:ext cx="26956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Patents </a:t>
            </a:r>
          </a:p>
          <a:p>
            <a:endParaRPr lang="en-GB" sz="2000" b="1" dirty="0" smtClean="0">
              <a:solidFill>
                <a:srgbClr val="85609C"/>
              </a:solidFill>
              <a:latin typeface="Arial" charset="0"/>
            </a:endParaRPr>
          </a:p>
          <a:p>
            <a:r>
              <a:rPr lang="en-GB" sz="2000" b="1" dirty="0" smtClean="0">
                <a:solidFill>
                  <a:srgbClr val="85609C"/>
                </a:solidFill>
                <a:latin typeface="Arial" charset="0"/>
              </a:rPr>
              <a:t>Published</a:t>
            </a:r>
          </a:p>
          <a:p>
            <a:r>
              <a:rPr lang="en-GB" sz="2000" b="1" dirty="0" smtClean="0">
                <a:solidFill>
                  <a:srgbClr val="85609C"/>
                </a:solidFill>
                <a:latin typeface="Arial" charset="0"/>
              </a:rPr>
              <a:t>Information</a:t>
            </a:r>
          </a:p>
          <a:p>
            <a:endParaRPr lang="en-GB" b="1" dirty="0" smtClean="0">
              <a:solidFill>
                <a:srgbClr val="85609C"/>
              </a:solidFill>
              <a:latin typeface="Arial" charset="0"/>
            </a:endParaRPr>
          </a:p>
          <a:p>
            <a:r>
              <a:rPr lang="en-GB" b="1" dirty="0" smtClean="0">
                <a:solidFill>
                  <a:srgbClr val="85609C"/>
                </a:solidFill>
                <a:latin typeface="Arial" charset="0"/>
              </a:rPr>
              <a:t>(Recent </a:t>
            </a:r>
          </a:p>
          <a:p>
            <a:r>
              <a:rPr lang="en-GB" b="1" dirty="0" smtClean="0">
                <a:solidFill>
                  <a:srgbClr val="85609C"/>
                </a:solidFill>
                <a:latin typeface="Arial" charset="0"/>
              </a:rPr>
              <a:t>UK Granted patent)</a:t>
            </a:r>
            <a:endParaRPr lang="en-US" sz="20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59" y="1191578"/>
            <a:ext cx="6401025" cy="415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8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82848" y="1652631"/>
            <a:ext cx="31422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Patents prosecution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97677" y="2391295"/>
            <a:ext cx="698711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Need to apply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for a priority filing to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the UK IPO. </a:t>
            </a:r>
            <a:endParaRPr lang="en-GB" sz="1600" dirty="0" smtClean="0">
              <a:solidFill>
                <a:srgbClr val="6D6E71"/>
              </a:solidFill>
              <a:latin typeface="Arial" charset="0"/>
            </a:endParaRPr>
          </a:p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pPr>
              <a:buFontTx/>
              <a:buChar char="•"/>
            </a:pP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 If want national coverage 2 options: PCT or direct application to national office of choice within 1 year of priority filing.</a:t>
            </a: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pPr>
              <a:buFontTx/>
              <a:buChar char="•"/>
            </a:pPr>
            <a:r>
              <a:rPr lang="en-GB" sz="1600" dirty="0">
                <a:solidFill>
                  <a:srgbClr val="6D6E71"/>
                </a:solidFill>
                <a:latin typeface="Arial" charset="0"/>
              </a:rPr>
              <a:t>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On grant of rights ‘Monopoly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’ for 20 years from filing on payment of 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registration and annual renewal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fees.</a:t>
            </a:r>
          </a:p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*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 Application prepared by a patent agent £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1500-7500.To </a:t>
            </a:r>
            <a:r>
              <a:rPr lang="en-GB" sz="1600" dirty="0">
                <a:solidFill>
                  <a:srgbClr val="6D6E71"/>
                </a:solidFill>
                <a:latin typeface="Arial" charset="0"/>
              </a:rPr>
              <a:t>get protection across the globe can cost over £50000 and take between 4 to 10  years</a:t>
            </a:r>
          </a:p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56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21080" y="1866900"/>
            <a:ext cx="745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 smtClean="0">
                <a:solidFill>
                  <a:srgbClr val="85609C"/>
                </a:solidFill>
              </a:rPr>
              <a:t>IP Matters: </a:t>
            </a:r>
            <a:r>
              <a:rPr lang="en-GB" sz="2400" b="1" dirty="0" smtClean="0">
                <a:solidFill>
                  <a:srgbClr val="85609C"/>
                </a:solidFill>
              </a:rPr>
              <a:t>University IP resources for staff and students.</a:t>
            </a:r>
            <a:endParaRPr lang="en-GB" sz="2400" b="1" dirty="0">
              <a:solidFill>
                <a:srgbClr val="85609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5158740"/>
            <a:ext cx="5957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3"/>
              </a:rPr>
              <a:t>https://</a:t>
            </a:r>
            <a:r>
              <a:rPr lang="en-GB" sz="1600" dirty="0" smtClean="0">
                <a:hlinkClick r:id="rId3"/>
              </a:rPr>
              <a:t>www.plymouth.ac.uk/research/support/intellectual-property</a:t>
            </a:r>
            <a:r>
              <a:rPr lang="en-GB" sz="1600" dirty="0" smtClean="0"/>
              <a:t>  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2384010"/>
            <a:ext cx="4396739" cy="261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2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82848" y="1652631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801178"/>
            <a:ext cx="7990012" cy="401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0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82848" y="1652631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96390"/>
            <a:ext cx="49720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" y="2053590"/>
            <a:ext cx="7589273" cy="395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9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82848" y="1652631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3" y="1708786"/>
            <a:ext cx="6018847" cy="429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4" y="1355409"/>
            <a:ext cx="3546156" cy="30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23360" y="1310640"/>
            <a:ext cx="13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3300"/>
                </a:solidFill>
              </a:rPr>
              <a:t>(Continued)</a:t>
            </a:r>
            <a:endParaRPr lang="en-GB" b="1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4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82848" y="1652631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96390"/>
            <a:ext cx="49720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" y="2053590"/>
            <a:ext cx="7589273" cy="395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9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82848" y="1652631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4" y="1622109"/>
            <a:ext cx="3546156" cy="30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23360" y="1577340"/>
            <a:ext cx="13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3300"/>
                </a:solidFill>
              </a:rPr>
              <a:t>(Continued)</a:t>
            </a:r>
            <a:endParaRPr lang="en-GB" b="1" dirty="0">
              <a:solidFill>
                <a:srgbClr val="FF33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2381250"/>
            <a:ext cx="7889421" cy="19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7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82848" y="1652631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96390"/>
            <a:ext cx="49720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" y="2053590"/>
            <a:ext cx="7589273" cy="395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1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26732" y="1523091"/>
            <a:ext cx="39309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Patents </a:t>
            </a:r>
          </a:p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(some examples)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45" y="350521"/>
            <a:ext cx="4219575" cy="587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3" y="2680335"/>
            <a:ext cx="28860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3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26732" y="1523091"/>
            <a:ext cx="39309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Patents </a:t>
            </a:r>
          </a:p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(some examples)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45" y="1171575"/>
            <a:ext cx="25717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848" y="3035618"/>
            <a:ext cx="5221539" cy="333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76698" y="1569720"/>
            <a:ext cx="1788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85609C"/>
                </a:solidFill>
                <a:latin typeface="Arial" charset="0"/>
              </a:rPr>
              <a:t>What is being</a:t>
            </a:r>
          </a:p>
          <a:p>
            <a:r>
              <a:rPr lang="en-GB" sz="2000" b="1" dirty="0" smtClean="0">
                <a:solidFill>
                  <a:srgbClr val="85609C"/>
                </a:solidFill>
                <a:latin typeface="Arial" charset="0"/>
              </a:rPr>
              <a:t>Claimed?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041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84628" y="1446891"/>
            <a:ext cx="37449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Patents </a:t>
            </a:r>
          </a:p>
          <a:p>
            <a:r>
              <a:rPr lang="en-GB" sz="2400" b="1" i="1" dirty="0" smtClean="0">
                <a:solidFill>
                  <a:srgbClr val="85609C"/>
                </a:solidFill>
                <a:latin typeface="Arial" charset="0"/>
              </a:rPr>
              <a:t>Percy Shaw </a:t>
            </a:r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– GB436290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83311" y="2113372"/>
            <a:ext cx="698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89">
            <a:off x="4102471" y="137300"/>
            <a:ext cx="4247197" cy="628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5261" y="2461260"/>
            <a:ext cx="40614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Early in 1934 Percy decided that he needed patent protection and visited a firm of patent attorneys, </a:t>
            </a:r>
            <a:r>
              <a:rPr lang="en-GB" sz="1400" dirty="0" err="1"/>
              <a:t>Appleyards</a:t>
            </a:r>
            <a:r>
              <a:rPr lang="en-GB" sz="1400" dirty="0"/>
              <a:t>, in Halifax. Mr Appleyard advised that three separate patent applications were needed and they were filed on 3 April 1934. All three resulted in granted patents, including </a:t>
            </a:r>
            <a:r>
              <a:rPr lang="en-GB" sz="1400" b="1" dirty="0">
                <a:solidFill>
                  <a:srgbClr val="7030A0"/>
                </a:solidFill>
              </a:rPr>
              <a:t>GB436290</a:t>
            </a:r>
            <a:r>
              <a:rPr lang="en-GB" sz="1400" dirty="0"/>
              <a:t>. On 15 March 1935 Percy set up Reflecting </a:t>
            </a:r>
            <a:r>
              <a:rPr lang="en-GB" sz="1400" dirty="0" err="1"/>
              <a:t>Roadstuds</a:t>
            </a:r>
            <a:r>
              <a:rPr lang="en-GB" sz="1400" dirty="0"/>
              <a:t> Limited, a company which still exists and is still located in </a:t>
            </a:r>
            <a:r>
              <a:rPr lang="en-GB" sz="1400" dirty="0" err="1"/>
              <a:t>Boothtown</a:t>
            </a:r>
            <a:r>
              <a:rPr lang="en-GB" sz="1400" dirty="0"/>
              <a:t>. </a:t>
            </a:r>
            <a:endParaRPr lang="en-GB" sz="1400" dirty="0" smtClean="0"/>
          </a:p>
          <a:p>
            <a:endParaRPr lang="en-GB" sz="1400" dirty="0"/>
          </a:p>
          <a:p>
            <a:r>
              <a:rPr lang="en-GB" sz="1400" dirty="0" smtClean="0"/>
              <a:t>Shortly </a:t>
            </a:r>
            <a:r>
              <a:rPr lang="en-GB" sz="1400" dirty="0"/>
              <a:t>afterwards he applied to register the word “</a:t>
            </a:r>
            <a:r>
              <a:rPr lang="en-GB" sz="1400" dirty="0" err="1"/>
              <a:t>Catseye</a:t>
            </a:r>
            <a:r>
              <a:rPr lang="en-GB" sz="1400" dirty="0"/>
              <a:t>” as a </a:t>
            </a:r>
            <a:r>
              <a:rPr lang="en-GB" sz="1400" b="1" dirty="0">
                <a:solidFill>
                  <a:srgbClr val="7030A0"/>
                </a:solidFill>
              </a:rPr>
              <a:t>trade mark </a:t>
            </a:r>
            <a:r>
              <a:rPr lang="en-GB" sz="1400" dirty="0"/>
              <a:t>and the registration is still in force; anyone can sell </a:t>
            </a:r>
            <a:r>
              <a:rPr lang="en-GB" sz="1400" dirty="0" err="1"/>
              <a:t>roadstuds</a:t>
            </a:r>
            <a:r>
              <a:rPr lang="en-GB" sz="1400" dirty="0"/>
              <a:t> but they cannot call them </a:t>
            </a:r>
            <a:r>
              <a:rPr lang="en-GB" sz="1600" b="1" dirty="0" err="1">
                <a:solidFill>
                  <a:srgbClr val="7030A0"/>
                </a:solidFill>
              </a:rPr>
              <a:t>Catseyes</a:t>
            </a:r>
            <a:r>
              <a:rPr lang="en-GB" sz="1600" b="1" dirty="0">
                <a:solidFill>
                  <a:srgbClr val="7030A0"/>
                </a:solidFill>
              </a:rPr>
              <a:t> ®.</a:t>
            </a:r>
            <a:endParaRPr lang="en-GB" sz="1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391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rgbClr val="85609C"/>
                </a:solidFill>
              </a:rPr>
              <a:t>Apple iPhone </a:t>
            </a:r>
            <a:r>
              <a:rPr lang="en-GB" sz="3600" dirty="0" smtClean="0">
                <a:solidFill>
                  <a:srgbClr val="85609C"/>
                </a:solidFill>
              </a:rPr>
              <a:t>violated </a:t>
            </a:r>
            <a:r>
              <a:rPr lang="en-GB" sz="3600" dirty="0">
                <a:solidFill>
                  <a:srgbClr val="85609C"/>
                </a:solidFill>
              </a:rPr>
              <a:t>by </a:t>
            </a:r>
            <a:r>
              <a:rPr lang="en-GB" sz="3600" dirty="0" smtClean="0">
                <a:solidFill>
                  <a:srgbClr val="85609C"/>
                </a:solidFill>
              </a:rPr>
              <a:t>Samsung</a:t>
            </a:r>
            <a:endParaRPr lang="en-GB" sz="3600" dirty="0">
              <a:solidFill>
                <a:srgbClr val="8560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7058"/>
            <a:ext cx="8229600" cy="5393482"/>
          </a:xfrm>
        </p:spPr>
        <p:txBody>
          <a:bodyPr/>
          <a:lstStyle/>
          <a:p>
            <a:pPr marL="0" indent="0" algn="ctr">
              <a:buNone/>
            </a:pPr>
            <a:r>
              <a:rPr lang="en-GB" sz="1800" dirty="0" smtClean="0"/>
              <a:t>	$</a:t>
            </a:r>
            <a:r>
              <a:rPr lang="en-GB" sz="1800" dirty="0"/>
              <a:t>300bn+ smartphone </a:t>
            </a:r>
            <a:r>
              <a:rPr lang="en-GB" sz="1800" dirty="0" smtClean="0"/>
              <a:t>market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 smtClean="0"/>
              <a:t>Apple - 5 </a:t>
            </a:r>
            <a:r>
              <a:rPr lang="en-GB" sz="1800" dirty="0"/>
              <a:t>years and $5bn to develop a </a:t>
            </a:r>
            <a:r>
              <a:rPr lang="en-GB" sz="1800" dirty="0" smtClean="0"/>
              <a:t>product. </a:t>
            </a:r>
          </a:p>
          <a:p>
            <a:r>
              <a:rPr lang="en-GB" sz="1800" dirty="0" smtClean="0"/>
              <a:t>Samsung </a:t>
            </a:r>
            <a:r>
              <a:rPr lang="en-GB" sz="1800" dirty="0"/>
              <a:t>“spent three months to bring a product to </a:t>
            </a:r>
            <a:r>
              <a:rPr lang="en-GB" sz="1800" dirty="0" smtClean="0"/>
              <a:t>market”.</a:t>
            </a:r>
            <a:endParaRPr lang="en-GB" sz="1800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035" y="2436785"/>
            <a:ext cx="4044043" cy="242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350" y="5206111"/>
            <a:ext cx="8409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California jury found </a:t>
            </a:r>
            <a:r>
              <a:rPr lang="en-GB" dirty="0" smtClean="0"/>
              <a:t>Samsung had infringed Apple’s patents and </a:t>
            </a:r>
            <a:r>
              <a:rPr lang="en-GB" dirty="0"/>
              <a:t>awarded Apple </a:t>
            </a:r>
            <a:r>
              <a:rPr lang="en-GB" dirty="0" smtClean="0"/>
              <a:t>$1bn+ </a:t>
            </a:r>
            <a:r>
              <a:rPr lang="en-GB" dirty="0"/>
              <a:t>in compensation. 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14350" y="6477000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263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21080" y="1866900"/>
            <a:ext cx="3830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</a:rPr>
              <a:t>What are we going to cover?</a:t>
            </a:r>
            <a:endParaRPr lang="en-GB" sz="2400" b="1" dirty="0">
              <a:solidFill>
                <a:srgbClr val="85609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1080" y="2529840"/>
            <a:ext cx="59399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1. </a:t>
            </a:r>
            <a:r>
              <a:rPr lang="en-GB" sz="2400" b="1" dirty="0" smtClean="0"/>
              <a:t>Overview: </a:t>
            </a:r>
            <a:r>
              <a:rPr lang="en-GB" sz="2400" dirty="0" smtClean="0"/>
              <a:t>Standard forms of IP</a:t>
            </a:r>
          </a:p>
          <a:p>
            <a:endParaRPr lang="en-GB" sz="2400" dirty="0" smtClean="0"/>
          </a:p>
          <a:p>
            <a:r>
              <a:rPr lang="en-GB" sz="2400" dirty="0" smtClean="0"/>
              <a:t>2. Some topical examples</a:t>
            </a:r>
          </a:p>
          <a:p>
            <a:endParaRPr lang="en-GB" sz="2400" dirty="0" smtClean="0"/>
          </a:p>
          <a:p>
            <a:r>
              <a:rPr lang="en-GB" sz="2400" dirty="0" smtClean="0"/>
              <a:t>3. </a:t>
            </a:r>
            <a:r>
              <a:rPr lang="en-GB" sz="2400" b="1" dirty="0" smtClean="0"/>
              <a:t>University Policy </a:t>
            </a:r>
            <a:r>
              <a:rPr lang="en-GB" sz="2400" dirty="0" smtClean="0"/>
              <a:t>– ownership</a:t>
            </a:r>
          </a:p>
          <a:p>
            <a:endParaRPr lang="en-GB" sz="2400" dirty="0"/>
          </a:p>
          <a:p>
            <a:r>
              <a:rPr lang="en-GB" sz="2400" dirty="0" smtClean="0"/>
              <a:t>4. Working on External projects with Business.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650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391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rgbClr val="85609C"/>
                </a:solidFill>
              </a:rPr>
              <a:t>Apple iPhone </a:t>
            </a:r>
            <a:r>
              <a:rPr lang="en-GB" sz="3600" dirty="0" smtClean="0">
                <a:solidFill>
                  <a:srgbClr val="85609C"/>
                </a:solidFill>
              </a:rPr>
              <a:t>violated </a:t>
            </a:r>
            <a:r>
              <a:rPr lang="en-GB" sz="3600" dirty="0">
                <a:solidFill>
                  <a:srgbClr val="85609C"/>
                </a:solidFill>
              </a:rPr>
              <a:t>by </a:t>
            </a:r>
            <a:r>
              <a:rPr lang="en-GB" sz="3600" dirty="0" smtClean="0">
                <a:solidFill>
                  <a:srgbClr val="85609C"/>
                </a:solidFill>
              </a:rPr>
              <a:t>Samsung</a:t>
            </a:r>
            <a:endParaRPr lang="en-GB" sz="3600" dirty="0">
              <a:solidFill>
                <a:srgbClr val="8560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7058"/>
            <a:ext cx="8229600" cy="5393482"/>
          </a:xfrm>
        </p:spPr>
        <p:txBody>
          <a:bodyPr/>
          <a:lstStyle/>
          <a:p>
            <a:pPr marL="0" indent="0" algn="ctr">
              <a:buNone/>
            </a:pPr>
            <a:r>
              <a:rPr lang="en-GB" sz="1800" dirty="0" smtClean="0"/>
              <a:t>	$</a:t>
            </a:r>
            <a:r>
              <a:rPr lang="en-GB" sz="1800" dirty="0"/>
              <a:t>300bn+ smartphone </a:t>
            </a:r>
            <a:r>
              <a:rPr lang="en-GB" sz="1800" dirty="0" smtClean="0"/>
              <a:t>market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 smtClean="0"/>
              <a:t>Apple - 5 </a:t>
            </a:r>
            <a:r>
              <a:rPr lang="en-GB" sz="1800" dirty="0"/>
              <a:t>years and $5bn to develop a </a:t>
            </a:r>
            <a:r>
              <a:rPr lang="en-GB" sz="1800" dirty="0" smtClean="0"/>
              <a:t>product. </a:t>
            </a:r>
          </a:p>
          <a:p>
            <a:r>
              <a:rPr lang="en-GB" sz="1800" dirty="0" smtClean="0"/>
              <a:t>Samsung spent </a:t>
            </a:r>
            <a:r>
              <a:rPr lang="en-GB" sz="1800" dirty="0"/>
              <a:t>three months to bring a product to market</a:t>
            </a:r>
            <a:r>
              <a:rPr lang="en-GB" sz="1800" dirty="0" smtClean="0"/>
              <a:t>.</a:t>
            </a:r>
            <a:endParaRPr lang="en-GB" sz="1800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035" y="2436785"/>
            <a:ext cx="4044043" cy="242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350" y="4954651"/>
            <a:ext cx="84092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California jury found against </a:t>
            </a:r>
            <a:r>
              <a:rPr lang="en-GB" dirty="0" smtClean="0"/>
              <a:t>Samsung and </a:t>
            </a:r>
            <a:r>
              <a:rPr lang="en-GB" dirty="0"/>
              <a:t>awarded Apple </a:t>
            </a:r>
            <a:r>
              <a:rPr lang="en-GB" dirty="0" smtClean="0"/>
              <a:t>$1bn+ </a:t>
            </a:r>
            <a:r>
              <a:rPr lang="en-GB" dirty="0"/>
              <a:t>in compensation. </a:t>
            </a:r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Judge </a:t>
            </a:r>
            <a:r>
              <a:rPr lang="en-GB" dirty="0"/>
              <a:t>Lucy </a:t>
            </a:r>
            <a:r>
              <a:rPr lang="en-GB" dirty="0" err="1"/>
              <a:t>Koh</a:t>
            </a:r>
            <a:r>
              <a:rPr lang="en-GB" dirty="0"/>
              <a:t> later denied Apple's request to ban the sale of the products found to be in breach. </a:t>
            </a:r>
            <a:r>
              <a:rPr lang="en-GB" dirty="0" err="1"/>
              <a:t>Koh</a:t>
            </a:r>
            <a:r>
              <a:rPr lang="en-GB" dirty="0"/>
              <a:t> ruled that Apple had failed to show any harm it may have suffered in the market was due to Samsung's infringement.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350" y="6477000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339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428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Property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73586" y="1719743"/>
            <a:ext cx="1947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Copyright ©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73586" y="2290194"/>
            <a:ext cx="73592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Protects </a:t>
            </a:r>
            <a:r>
              <a:rPr lang="en-GB" dirty="0">
                <a:solidFill>
                  <a:srgbClr val="6D6E71"/>
                </a:solidFill>
                <a:latin typeface="Arial" charset="0"/>
              </a:rPr>
              <a:t>written works, diagrams, source </a:t>
            </a: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code.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Protects </a:t>
            </a:r>
            <a:r>
              <a:rPr lang="en-GB" dirty="0">
                <a:solidFill>
                  <a:srgbClr val="6D6E71"/>
                </a:solidFill>
                <a:latin typeface="Arial" charset="0"/>
              </a:rPr>
              <a:t>the form, not the idea – design rights, </a:t>
            </a: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patents.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For </a:t>
            </a:r>
            <a:r>
              <a:rPr lang="en-GB" dirty="0">
                <a:solidFill>
                  <a:srgbClr val="6D6E71"/>
                </a:solidFill>
                <a:latin typeface="Arial" charset="0"/>
              </a:rPr>
              <a:t>the life of the author plus 70 </a:t>
            </a: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years.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Arises </a:t>
            </a:r>
            <a:r>
              <a:rPr lang="en-GB" dirty="0">
                <a:solidFill>
                  <a:srgbClr val="6D6E71"/>
                </a:solidFill>
                <a:latin typeface="Arial" charset="0"/>
              </a:rPr>
              <a:t>automatically once expressed in permanent </a:t>
            </a: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form.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Must </a:t>
            </a:r>
            <a:r>
              <a:rPr lang="en-GB" dirty="0">
                <a:solidFill>
                  <a:srgbClr val="6D6E71"/>
                </a:solidFill>
                <a:latin typeface="Arial" charset="0"/>
              </a:rPr>
              <a:t>involve original creation and </a:t>
            </a: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skill.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dirty="0" smtClean="0">
                <a:solidFill>
                  <a:srgbClr val="6D6E71"/>
                </a:solidFill>
                <a:latin typeface="Arial" charset="0"/>
              </a:rPr>
              <a:t>Database rights*</a:t>
            </a:r>
            <a:endParaRPr lang="en-GB" dirty="0">
              <a:solidFill>
                <a:srgbClr val="6D6E71"/>
              </a:solidFill>
              <a:latin typeface="Arial" charset="0"/>
            </a:endParaRPr>
          </a:p>
          <a:p>
            <a:pPr lvl="1">
              <a:spcBef>
                <a:spcPct val="50000"/>
              </a:spcBef>
            </a:pPr>
            <a:r>
              <a:rPr lang="en-GB" sz="1600" dirty="0">
                <a:solidFill>
                  <a:srgbClr val="6D6E71"/>
                </a:solidFill>
                <a:latin typeface="Arial" charset="0"/>
              </a:rPr>
              <a:t>(protects independent works, data systematically or methodically arranged in electronic or other form</a:t>
            </a:r>
            <a:r>
              <a:rPr lang="en-GB" sz="1600" dirty="0" smtClean="0">
                <a:solidFill>
                  <a:srgbClr val="6D6E71"/>
                </a:solidFill>
                <a:latin typeface="Arial" charset="0"/>
              </a:rPr>
              <a:t>).</a:t>
            </a:r>
            <a:endParaRPr lang="en-GB" sz="1600" dirty="0">
              <a:solidFill>
                <a:srgbClr val="6D6E71"/>
              </a:solidFill>
              <a:latin typeface="Arial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428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Property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73586" y="1719743"/>
            <a:ext cx="7733848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Copyright © </a:t>
            </a:r>
            <a:r>
              <a:rPr lang="en-GB" sz="2400" b="1" dirty="0"/>
              <a:t>How copyright protects your work</a:t>
            </a:r>
          </a:p>
          <a:p>
            <a:endParaRPr lang="en-GB" sz="2400" b="1" dirty="0" smtClean="0">
              <a:solidFill>
                <a:srgbClr val="85609C"/>
              </a:solidFill>
              <a:latin typeface="Arial" charset="0"/>
            </a:endParaRPr>
          </a:p>
          <a:p>
            <a:r>
              <a:rPr lang="en-GB" sz="2400" dirty="0" smtClean="0"/>
              <a:t>Copyright </a:t>
            </a:r>
            <a:r>
              <a:rPr lang="en-GB" sz="2400" dirty="0"/>
              <a:t>prevents people from: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copying your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distributing copies of it, whether free of charge or for sale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renting or lending copies of your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performing, showing or playing your work in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making an adaptation of your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putting it on the internet</a:t>
            </a:r>
          </a:p>
          <a:p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3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85609C"/>
                </a:solidFill>
              </a:rPr>
              <a:t>Copyright infringement?</a:t>
            </a:r>
            <a:endParaRPr lang="en-GB" dirty="0">
              <a:solidFill>
                <a:srgbClr val="8560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b="1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r>
              <a:rPr lang="en-GB" sz="1600" dirty="0"/>
              <a:t>S</a:t>
            </a:r>
            <a:r>
              <a:rPr lang="en-GB" sz="1600" dirty="0" smtClean="0"/>
              <a:t>treet </a:t>
            </a:r>
            <a:r>
              <a:rPr lang="en-GB" sz="1600" dirty="0"/>
              <a:t>artist </a:t>
            </a:r>
            <a:r>
              <a:rPr lang="en-GB" sz="1600" dirty="0" err="1"/>
              <a:t>Shephard</a:t>
            </a:r>
            <a:r>
              <a:rPr lang="en-GB" sz="1600" dirty="0"/>
              <a:t> </a:t>
            </a:r>
            <a:r>
              <a:rPr lang="en-GB" sz="1600" dirty="0" err="1"/>
              <a:t>Fairey</a:t>
            </a:r>
            <a:r>
              <a:rPr lang="en-GB" sz="1600" dirty="0"/>
              <a:t> created the Hope </a:t>
            </a:r>
            <a:r>
              <a:rPr lang="en-GB" sz="1600" dirty="0" smtClean="0"/>
              <a:t>poster</a:t>
            </a:r>
          </a:p>
          <a:p>
            <a:r>
              <a:rPr lang="en-GB" sz="1600" dirty="0" smtClean="0"/>
              <a:t>Based </a:t>
            </a:r>
            <a:r>
              <a:rPr lang="en-GB" sz="1600" dirty="0"/>
              <a:t>the design </a:t>
            </a:r>
            <a:r>
              <a:rPr lang="en-GB" sz="1600" dirty="0" smtClean="0"/>
              <a:t>on photo </a:t>
            </a:r>
            <a:r>
              <a:rPr lang="en-GB" sz="1600" dirty="0"/>
              <a:t>taken </a:t>
            </a:r>
            <a:r>
              <a:rPr lang="en-GB" sz="1600" dirty="0" smtClean="0"/>
              <a:t>by Associated </a:t>
            </a:r>
            <a:r>
              <a:rPr lang="en-GB" sz="1600" dirty="0"/>
              <a:t>Press freelancer </a:t>
            </a:r>
            <a:r>
              <a:rPr lang="en-GB" sz="1600" dirty="0" err="1"/>
              <a:t>Mannie</a:t>
            </a:r>
            <a:r>
              <a:rPr lang="en-GB" sz="1600" dirty="0"/>
              <a:t> Garcia </a:t>
            </a:r>
            <a:endParaRPr lang="en-GB" sz="1600" dirty="0" smtClean="0"/>
          </a:p>
          <a:p>
            <a:endParaRPr lang="en-GB" sz="1600" dirty="0" smtClean="0"/>
          </a:p>
          <a:p>
            <a:endParaRPr lang="en-GB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57" y="1507671"/>
            <a:ext cx="3861707" cy="2836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393180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327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85609C"/>
                </a:solidFill>
              </a:rPr>
              <a:t>Copyright infringement?</a:t>
            </a:r>
            <a:endParaRPr lang="en-GB" dirty="0">
              <a:solidFill>
                <a:srgbClr val="8560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b="1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r>
              <a:rPr lang="en-GB" sz="1600" dirty="0"/>
              <a:t>S</a:t>
            </a:r>
            <a:r>
              <a:rPr lang="en-GB" sz="1600" dirty="0" smtClean="0"/>
              <a:t>treet </a:t>
            </a:r>
            <a:r>
              <a:rPr lang="en-GB" sz="1600" dirty="0"/>
              <a:t>artist </a:t>
            </a:r>
            <a:r>
              <a:rPr lang="en-GB" sz="1600" dirty="0" err="1"/>
              <a:t>Shephard</a:t>
            </a:r>
            <a:r>
              <a:rPr lang="en-GB" sz="1600" dirty="0"/>
              <a:t> </a:t>
            </a:r>
            <a:r>
              <a:rPr lang="en-GB" sz="1600" dirty="0" err="1"/>
              <a:t>Fairey</a:t>
            </a:r>
            <a:r>
              <a:rPr lang="en-GB" sz="1600" dirty="0"/>
              <a:t> created the Hope </a:t>
            </a:r>
            <a:r>
              <a:rPr lang="en-GB" sz="1600" dirty="0" smtClean="0"/>
              <a:t>poster</a:t>
            </a:r>
          </a:p>
          <a:p>
            <a:r>
              <a:rPr lang="en-GB" sz="1600" dirty="0" smtClean="0"/>
              <a:t>Based </a:t>
            </a:r>
            <a:r>
              <a:rPr lang="en-GB" sz="1600" dirty="0"/>
              <a:t>the design </a:t>
            </a:r>
            <a:r>
              <a:rPr lang="en-GB" sz="1600" dirty="0" smtClean="0"/>
              <a:t>on photo </a:t>
            </a:r>
            <a:r>
              <a:rPr lang="en-GB" sz="1600" dirty="0"/>
              <a:t>taken </a:t>
            </a:r>
            <a:r>
              <a:rPr lang="en-GB" sz="1600" dirty="0" smtClean="0"/>
              <a:t>by Associated </a:t>
            </a:r>
            <a:r>
              <a:rPr lang="en-GB" sz="1600" dirty="0"/>
              <a:t>Press freelancer </a:t>
            </a:r>
            <a:r>
              <a:rPr lang="en-GB" sz="1600" dirty="0" err="1"/>
              <a:t>Mannie</a:t>
            </a:r>
            <a:r>
              <a:rPr lang="en-GB" sz="1600" dirty="0"/>
              <a:t> Garcia </a:t>
            </a:r>
            <a:endParaRPr lang="en-GB" sz="1600" dirty="0" smtClean="0"/>
          </a:p>
          <a:p>
            <a:r>
              <a:rPr lang="en-GB" sz="1600" dirty="0" smtClean="0"/>
              <a:t>“</a:t>
            </a:r>
            <a:r>
              <a:rPr lang="en-GB" sz="1600" dirty="0" err="1" smtClean="0"/>
              <a:t>Fairey</a:t>
            </a:r>
            <a:r>
              <a:rPr lang="en-GB" sz="1600" dirty="0" smtClean="0"/>
              <a:t> </a:t>
            </a:r>
            <a:r>
              <a:rPr lang="en-GB" sz="1600" dirty="0" err="1" smtClean="0"/>
              <a:t>defense</a:t>
            </a:r>
            <a:r>
              <a:rPr lang="en-GB" sz="1600" dirty="0" smtClean="0"/>
              <a:t>” </a:t>
            </a:r>
            <a:r>
              <a:rPr lang="en-GB" sz="1600" dirty="0"/>
              <a:t>of fair </a:t>
            </a:r>
            <a:r>
              <a:rPr lang="en-GB" sz="1600" dirty="0" smtClean="0"/>
              <a:t>use</a:t>
            </a:r>
          </a:p>
          <a:p>
            <a:r>
              <a:rPr lang="en-GB" sz="1600" dirty="0"/>
              <a:t>The artist and the AP press came to a private </a:t>
            </a:r>
            <a:r>
              <a:rPr lang="en-GB" sz="1600" dirty="0" smtClean="0"/>
              <a:t>settlement</a:t>
            </a:r>
          </a:p>
          <a:p>
            <a:r>
              <a:rPr lang="en-GB" sz="1600" b="1" dirty="0" smtClean="0"/>
              <a:t>Issue</a:t>
            </a:r>
            <a:r>
              <a:rPr lang="en-GB" sz="1600" dirty="0" smtClean="0"/>
              <a:t> – Copy - whole or substantive?</a:t>
            </a:r>
          </a:p>
          <a:p>
            <a:endParaRPr lang="en-GB" sz="1600" dirty="0" smtClean="0"/>
          </a:p>
          <a:p>
            <a:endParaRPr lang="en-GB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57" y="1507671"/>
            <a:ext cx="3861707" cy="2836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393180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880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428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Property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73587" y="1719743"/>
            <a:ext cx="724283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Exceptions to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copyright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Non-commercial research and private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Criticism, review and reporting current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Personal copying for private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Parody, caricature and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pastiche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 USE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9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sz="2000" b="1" dirty="0">
              <a:solidFill>
                <a:srgbClr val="6D4684"/>
              </a:solidFill>
            </a:endParaRP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40903" y="1761687"/>
            <a:ext cx="7058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Unregistered </a:t>
            </a:r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and </a:t>
            </a:r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Registered Designs </a:t>
            </a:r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Rights </a:t>
            </a:r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 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174459" y="2357306"/>
            <a:ext cx="73411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 smtClean="0">
                <a:latin typeface="+mj-lt"/>
              </a:rPr>
              <a:t>Unregistered Designs</a:t>
            </a:r>
          </a:p>
          <a:p>
            <a:endParaRPr lang="en-GB" sz="2000" dirty="0" smtClean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latin typeface="+mj-lt"/>
              </a:rPr>
              <a:t>Design right automatically protects the physical shape of something original.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Protects objects</a:t>
            </a:r>
            <a:r>
              <a:rPr lang="en-GB" sz="2000" dirty="0">
                <a:latin typeface="+mj-lt"/>
              </a:rPr>
              <a:t>’ </a:t>
            </a:r>
            <a:r>
              <a:rPr lang="en-GB" sz="2000" dirty="0" smtClean="0">
                <a:latin typeface="+mj-lt"/>
              </a:rPr>
              <a:t>3D o</a:t>
            </a:r>
            <a:r>
              <a:rPr lang="en-US" sz="2000" dirty="0" err="1">
                <a:latin typeface="+mj-lt"/>
              </a:rPr>
              <a:t>utward</a:t>
            </a:r>
            <a:r>
              <a:rPr lang="en-US" sz="2000" dirty="0">
                <a:latin typeface="+mj-lt"/>
              </a:rPr>
              <a:t> appearance - decoration, lines, contours, </a:t>
            </a:r>
            <a:r>
              <a:rPr lang="en-US" sz="2000" dirty="0" err="1">
                <a:latin typeface="+mj-lt"/>
              </a:rPr>
              <a:t>colours</a:t>
            </a:r>
            <a:r>
              <a:rPr lang="en-US" sz="2000" dirty="0">
                <a:latin typeface="+mj-lt"/>
              </a:rPr>
              <a:t>, shape, </a:t>
            </a:r>
            <a:r>
              <a:rPr lang="en-US" sz="2000" dirty="0" smtClean="0">
                <a:latin typeface="+mj-lt"/>
              </a:rPr>
              <a:t>texture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To benefit from Unregistered Design Rights it </a:t>
            </a:r>
            <a:r>
              <a:rPr lang="en-GB" sz="2000" dirty="0">
                <a:latin typeface="+mj-lt"/>
              </a:rPr>
              <a:t>must be unique - </a:t>
            </a:r>
            <a:r>
              <a:rPr lang="en-GB" sz="2000" dirty="0" smtClean="0">
                <a:latin typeface="+mj-lt"/>
              </a:rPr>
              <a:t>it can not </a:t>
            </a:r>
            <a:r>
              <a:rPr lang="en-GB" sz="2000" dirty="0">
                <a:latin typeface="+mj-lt"/>
              </a:rPr>
              <a:t>be ‘commonplace, everyday or ordinary</a:t>
            </a:r>
            <a:r>
              <a:rPr lang="en-GB" sz="2000" dirty="0" smtClean="0">
                <a:latin typeface="+mj-lt"/>
              </a:rPr>
              <a:t>’.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66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4282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Property 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40903" y="1761687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Designs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174459" y="2201947"/>
            <a:ext cx="73411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u="sng" dirty="0" smtClean="0">
                <a:latin typeface="+mj-lt"/>
              </a:rPr>
              <a:t>Registered design</a:t>
            </a:r>
            <a:r>
              <a:rPr lang="en-GB" sz="2000" dirty="0" smtClean="0">
                <a:latin typeface="+mj-lt"/>
              </a:rPr>
              <a:t> - via UK IP Office must:</a:t>
            </a:r>
          </a:p>
          <a:p>
            <a:endParaRPr lang="en-GB" sz="2000" dirty="0" smtClean="0">
              <a:latin typeface="+mj-lt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latin typeface="+mj-lt"/>
              </a:rPr>
              <a:t> be new (1 year grace period)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latin typeface="+mj-lt"/>
              </a:rPr>
              <a:t> have individual character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latin typeface="+mj-lt"/>
              </a:rPr>
              <a:t>d</a:t>
            </a:r>
            <a:r>
              <a:rPr lang="en-US" sz="2000" dirty="0" smtClean="0">
                <a:latin typeface="+mj-lt"/>
              </a:rPr>
              <a:t>esign can not be result of functionality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 smtClean="0">
                <a:latin typeface="+mj-lt"/>
              </a:rPr>
              <a:t> renew every 5 years up to 25 years</a:t>
            </a:r>
          </a:p>
          <a:p>
            <a:pPr lvl="1"/>
            <a:endParaRPr lang="en-GB" sz="2000" dirty="0" smtClean="0">
              <a:latin typeface="+mj-lt"/>
            </a:endParaRPr>
          </a:p>
          <a:p>
            <a:pPr lvl="1"/>
            <a:r>
              <a:rPr lang="en-GB" sz="2000" dirty="0" smtClean="0">
                <a:latin typeface="+mj-lt"/>
              </a:rPr>
              <a:t>Cost </a:t>
            </a:r>
            <a:r>
              <a:rPr lang="en-GB" sz="1600" dirty="0" smtClean="0">
                <a:latin typeface="+mj-lt"/>
              </a:rPr>
              <a:t>£60 for first design and £40 for every additional design</a:t>
            </a:r>
          </a:p>
          <a:p>
            <a:pPr lvl="1"/>
            <a:r>
              <a:rPr lang="en-GB" sz="1600" dirty="0" smtClean="0">
                <a:latin typeface="+mj-lt"/>
              </a:rPr>
              <a:t>Application prepared by Patent or Design Agent  £600-1500</a:t>
            </a:r>
          </a:p>
          <a:p>
            <a:pPr lvl="1"/>
            <a:r>
              <a:rPr lang="en-GB" sz="1600" dirty="0" smtClean="0">
                <a:latin typeface="+mj-lt"/>
              </a:rPr>
              <a:t>Renewal fees £130, 210, 310, 450</a:t>
            </a:r>
          </a:p>
          <a:p>
            <a:pPr lvl="1"/>
            <a:endParaRPr lang="en-GB" sz="1600" dirty="0">
              <a:latin typeface="+mj-lt"/>
            </a:endParaRPr>
          </a:p>
          <a:p>
            <a:pPr lvl="1"/>
            <a:r>
              <a:rPr lang="en-GB" sz="1600" dirty="0" smtClean="0">
                <a:latin typeface="+mj-lt"/>
              </a:rPr>
              <a:t>International protection can be applied for within a year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58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274638"/>
            <a:ext cx="3672408" cy="99412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Trademarks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" y="6385560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</a:t>
            </a:r>
            <a:r>
              <a:rPr lang="en-GB" sz="1200" dirty="0" smtClean="0">
                <a:solidFill>
                  <a:srgbClr val="6D6E71"/>
                </a:solidFill>
              </a:rPr>
              <a:t>2015 </a:t>
            </a:r>
            <a:r>
              <a:rPr lang="en-GB" sz="1200" dirty="0">
                <a:solidFill>
                  <a:srgbClr val="6D6E71"/>
                </a:solidFill>
              </a:rPr>
              <a:t>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pic>
        <p:nvPicPr>
          <p:cNvPr id="6" name="Picture 12" descr="http://cdn2.carbuyer.co.uk/sites/carbuyer_d7/files/jato_uploaded/Skoda-Fabia-hatchback-2011-front-quarter-m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204864"/>
            <a:ext cx="259228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4.bp.blogspot.com/-DDbYCKiJV5E/UpB_BPvuRhI/AAAAAAAANT4/iO_BAbSZDAU/s1600/Skoda-Car-Logo-1-Download-2014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877" y="4546522"/>
            <a:ext cx="1028902" cy="101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://cdn1.autoexpress.co.uk/sites/autoexpressuk/files/vw-golf-mk7-fro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90" y="2307306"/>
            <a:ext cx="2882070" cy="19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cartype.com/pics/3523/full/volkswagen_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67287"/>
            <a:ext cx="1066175" cy="109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little-wheels.co.uk/marquelogos/Logo_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58" y="4509120"/>
            <a:ext cx="1513296" cy="9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://cdn2.carbuyer.co.uk/sites/carbuyer_d7/files/jato_uploaded/audi-a1-sportback-hatchback-2012-front-quarter-mai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50" y="2307306"/>
            <a:ext cx="2914640" cy="194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6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</a:t>
            </a:r>
            <a:r>
              <a:rPr lang="en-GB" sz="1200" dirty="0" smtClean="0">
                <a:solidFill>
                  <a:srgbClr val="6D6E71"/>
                </a:solidFill>
              </a:rPr>
              <a:t>2015 </a:t>
            </a:r>
            <a:r>
              <a:rPr lang="en-GB" sz="1200" dirty="0">
                <a:solidFill>
                  <a:srgbClr val="6D6E71"/>
                </a:solidFill>
              </a:rPr>
              <a:t>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511132" y="1694576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TRADEMARKS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66148" y="1844824"/>
            <a:ext cx="740094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r>
              <a:rPr lang="en-GB" sz="2000" b="1" dirty="0"/>
              <a:t>For Businesses</a:t>
            </a:r>
            <a:r>
              <a:rPr lang="en-GB" sz="2000" dirty="0"/>
              <a:t>: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2000" dirty="0" smtClean="0"/>
              <a:t>Trade </a:t>
            </a:r>
            <a:r>
              <a:rPr lang="en-GB" sz="2000" dirty="0"/>
              <a:t>marks are an essential marketing tool because they allow a business to identify itself to its customers, </a:t>
            </a:r>
            <a:r>
              <a:rPr lang="en-GB" sz="2000" dirty="0" smtClean="0"/>
              <a:t>project an image and </a:t>
            </a:r>
            <a:r>
              <a:rPr lang="en-GB" sz="2000" dirty="0"/>
              <a:t>facilitate continued sales.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2000" dirty="0" smtClean="0"/>
              <a:t>Once there is “good will” in a </a:t>
            </a:r>
            <a:r>
              <a:rPr lang="en-GB" sz="2000" dirty="0"/>
              <a:t>trade </a:t>
            </a:r>
            <a:r>
              <a:rPr lang="en-GB" sz="2000" dirty="0" smtClean="0"/>
              <a:t>mark, has </a:t>
            </a:r>
            <a:r>
              <a:rPr lang="en-GB" sz="2000" dirty="0"/>
              <a:t>become well known and has developed into a ‘brand’ it drives customers to the products, and can allow the business to maximise its potential.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2000" dirty="0" smtClean="0"/>
              <a:t>Trademarks with goodwill are often a companies most valuable asset</a:t>
            </a: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69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47751" y="1786855"/>
            <a:ext cx="74532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charset="0"/>
              </a:rPr>
              <a:t>C</a:t>
            </a:r>
            <a:r>
              <a:rPr lang="en-US" sz="2000" b="1" dirty="0" smtClean="0">
                <a:latin typeface="Arial" charset="0"/>
              </a:rPr>
              <a:t>onsiderations</a:t>
            </a:r>
            <a:endParaRPr lang="en-US" sz="2000" b="1" dirty="0">
              <a:latin typeface="Arial" charset="0"/>
            </a:endParaRP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0152" y="2525419"/>
            <a:ext cx="73008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Freedom to operate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Whose IP – origination, importing and ownership/access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150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</a:t>
            </a:r>
            <a:r>
              <a:rPr lang="en-GB" sz="1200" dirty="0" smtClean="0">
                <a:solidFill>
                  <a:srgbClr val="6D6E71"/>
                </a:solidFill>
              </a:rPr>
              <a:t>2015 </a:t>
            </a:r>
            <a:r>
              <a:rPr lang="en-GB" sz="1200" dirty="0">
                <a:solidFill>
                  <a:srgbClr val="6D6E71"/>
                </a:solidFill>
              </a:rPr>
              <a:t>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64529" y="1694576"/>
            <a:ext cx="44284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Unregistered Trademarks TM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73586" y="2340528"/>
            <a:ext cx="74009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There is no registration process and the company will build good will in the mark. Customers will overtime identify the Trademark with the product</a:t>
            </a:r>
            <a:endParaRPr lang="en-GB" sz="1600" dirty="0"/>
          </a:p>
          <a:p>
            <a:endParaRPr lang="en-GB" dirty="0"/>
          </a:p>
        </p:txBody>
      </p:sp>
      <p:sp>
        <p:nvSpPr>
          <p:cNvPr id="8" name="AutoShape 2" descr="Image result for jif lem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Image result for jif lem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6" descr="Image result for jif lem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 descr="http://allthingsconsidered.co.uk/images/old/photos/2008/02/04/jif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696" y="3208817"/>
            <a:ext cx="3816424" cy="2220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64529" y="1694576"/>
            <a:ext cx="65636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Unregistered Trademarks TM - Infringement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73586" y="2340528"/>
            <a:ext cx="740094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You or your company must prove, through </a:t>
            </a:r>
            <a:r>
              <a:rPr lang="en-GB" sz="1600" b="1" dirty="0"/>
              <a:t>factual evidence</a:t>
            </a:r>
            <a:r>
              <a:rPr lang="en-GB" sz="1600" dirty="0"/>
              <a:t>, that</a:t>
            </a:r>
          </a:p>
          <a:p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you </a:t>
            </a:r>
            <a:r>
              <a:rPr lang="en-GB" sz="1600" dirty="0"/>
              <a:t>have an established trade mark that has acquired a reputation and/or goodwill in the mind of the relevant public</a:t>
            </a:r>
            <a:r>
              <a:rPr lang="en-GB" sz="1600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an </a:t>
            </a:r>
            <a:r>
              <a:rPr lang="en-GB" sz="1600" dirty="0"/>
              <a:t>offending trade mark has been, or is likely to be, confused with your established trade mark; and </a:t>
            </a:r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your business under your established trade mark has been, or is likely to be, "damaged” by use of the offending trade mark.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89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64529" y="1694576"/>
            <a:ext cx="45134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Unregistered Trademarks TM </a:t>
            </a:r>
          </a:p>
          <a:p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 - Passing Off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20" y="3114284"/>
            <a:ext cx="2189968" cy="131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343" y="2724954"/>
            <a:ext cx="2509164" cy="209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96" y="2802572"/>
            <a:ext cx="2857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60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</a:t>
            </a:r>
            <a:r>
              <a:rPr lang="en-GB" sz="1200" dirty="0" smtClean="0">
                <a:solidFill>
                  <a:srgbClr val="6D6E71"/>
                </a:solidFill>
              </a:rPr>
              <a:t>2015 </a:t>
            </a:r>
            <a:r>
              <a:rPr lang="en-GB" sz="1200" dirty="0">
                <a:solidFill>
                  <a:srgbClr val="6D6E71"/>
                </a:solidFill>
              </a:rPr>
              <a:t>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64529" y="1694576"/>
            <a:ext cx="39026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Registered </a:t>
            </a:r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Trademarks ®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73587" y="2340528"/>
            <a:ext cx="362553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600" dirty="0" smtClean="0">
                <a:latin typeface="+mj-lt"/>
              </a:rPr>
              <a:t>Must specify class - 45 different classes for different goods and services</a:t>
            </a:r>
            <a:endParaRPr lang="en-GB" dirty="0"/>
          </a:p>
        </p:txBody>
      </p:sp>
      <p:pic>
        <p:nvPicPr>
          <p:cNvPr id="8194" name="Picture 2" descr="http://static.guim.co.uk/sys-images/Books/Pix/pictures/2013/1/8/1357666726425/Polo-Mints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29" y="3181314"/>
            <a:ext cx="2640342" cy="158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bestcarsindia.in/wp-content/uploads/2013/10/2009-volkswagen-pol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187981"/>
            <a:ext cx="2404253" cy="160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encrypted-tbn0.gstatic.com/images?q=tbn:ANd9GcRXDDaSvPIcfuIt1xuJ-N_YDebvCjXLUMmBOecj7-bcB6Kkkkpam75we0K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2816"/>
            <a:ext cx="22574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polo ralph lauren shir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706622"/>
            <a:ext cx="1476573" cy="197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6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64529" y="1694576"/>
            <a:ext cx="39026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Registered </a:t>
            </a:r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Trademarks ®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73586" y="2340528"/>
            <a:ext cx="7400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1600" dirty="0">
                <a:latin typeface="+mj-lt"/>
              </a:rPr>
              <a:t>a sign which can distinguish </a:t>
            </a:r>
            <a:r>
              <a:rPr lang="en-GB" sz="1600" dirty="0" smtClean="0">
                <a:latin typeface="+mj-lt"/>
              </a:rPr>
              <a:t>goods </a:t>
            </a:r>
            <a:r>
              <a:rPr lang="en-GB" sz="1600" dirty="0">
                <a:latin typeface="+mj-lt"/>
              </a:rPr>
              <a:t>and services from those of </a:t>
            </a:r>
            <a:r>
              <a:rPr lang="en-GB" sz="1600" dirty="0" smtClean="0">
                <a:latin typeface="+mj-lt"/>
              </a:rPr>
              <a:t>a competitors 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1600" dirty="0" smtClean="0">
                <a:latin typeface="+mj-lt"/>
              </a:rPr>
              <a:t>a sign = anything that can be described on paper in the application form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1600" dirty="0" smtClean="0">
                <a:latin typeface="+mj-lt"/>
              </a:rPr>
              <a:t>Registered </a:t>
            </a:r>
            <a:r>
              <a:rPr lang="en-GB" sz="1600" dirty="0">
                <a:latin typeface="+mj-lt"/>
              </a:rPr>
              <a:t>via UK IPO (10 </a:t>
            </a:r>
            <a:r>
              <a:rPr lang="en-GB" sz="1600" dirty="0" err="1">
                <a:latin typeface="+mj-lt"/>
              </a:rPr>
              <a:t>yr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 smtClean="0">
                <a:latin typeface="+mj-lt"/>
              </a:rPr>
              <a:t>protection + 10 </a:t>
            </a:r>
            <a:r>
              <a:rPr lang="en-GB" sz="1600" dirty="0" err="1" smtClean="0">
                <a:latin typeface="+mj-lt"/>
              </a:rPr>
              <a:t>yr</a:t>
            </a:r>
            <a:r>
              <a:rPr lang="en-GB" sz="1600" dirty="0" smtClean="0">
                <a:latin typeface="+mj-lt"/>
              </a:rPr>
              <a:t> ad infinitum on payment of renewal fees) </a:t>
            </a:r>
            <a:r>
              <a:rPr lang="en-GB" sz="1600" dirty="0">
                <a:latin typeface="+mj-lt"/>
              </a:rPr>
              <a:t>or </a:t>
            </a:r>
            <a:r>
              <a:rPr lang="en-GB" sz="1600" u="sng" dirty="0" smtClean="0">
                <a:latin typeface="+mj-lt"/>
              </a:rPr>
              <a:t>unregistered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1600" dirty="0" smtClean="0">
                <a:latin typeface="+mj-lt"/>
              </a:rPr>
              <a:t>Registered </a:t>
            </a:r>
            <a:r>
              <a:rPr lang="en-GB" sz="1600" dirty="0">
                <a:latin typeface="+mj-lt"/>
              </a:rPr>
              <a:t>trade mark must be: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</a:pPr>
            <a:r>
              <a:rPr lang="en-GB" sz="1600" dirty="0">
                <a:latin typeface="+mj-lt"/>
              </a:rPr>
              <a:t> Distinctive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</a:pPr>
            <a:r>
              <a:rPr lang="en-GB" sz="1600" dirty="0">
                <a:latin typeface="+mj-lt"/>
              </a:rPr>
              <a:t> Not </a:t>
            </a:r>
            <a:r>
              <a:rPr lang="en-GB" sz="1600" dirty="0" smtClean="0">
                <a:latin typeface="+mj-lt"/>
              </a:rPr>
              <a:t>descriptive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</a:pPr>
            <a:r>
              <a:rPr lang="en-GB" sz="1600" dirty="0" smtClean="0">
                <a:latin typeface="+mj-lt"/>
              </a:rPr>
              <a:t>Not </a:t>
            </a:r>
            <a:r>
              <a:rPr lang="en-GB" sz="1600" dirty="0">
                <a:latin typeface="+mj-lt"/>
              </a:rPr>
              <a:t>identical/similar to existing mark in same </a:t>
            </a:r>
            <a:r>
              <a:rPr lang="en-GB" sz="1600" dirty="0" smtClean="0">
                <a:latin typeface="+mj-lt"/>
              </a:rPr>
              <a:t>class</a:t>
            </a:r>
            <a:r>
              <a:rPr lang="en-GB" sz="1200" dirty="0" smtClean="0">
                <a:latin typeface="+mj-lt"/>
              </a:rPr>
              <a:t> </a:t>
            </a:r>
            <a:endParaRPr lang="en-GB" sz="1200" u="sng" dirty="0" smtClean="0"/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1600" dirty="0" smtClean="0"/>
              <a:t>Costs – Application £200 and £50 for additional classes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6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64529" y="1694576"/>
            <a:ext cx="39026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Registered </a:t>
            </a:r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Trademarks ®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77" y="2591384"/>
            <a:ext cx="2234681" cy="227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1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64529" y="1694576"/>
            <a:ext cx="39026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Registered </a:t>
            </a:r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Trademarks ®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77" y="2591384"/>
            <a:ext cx="2234681" cy="227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44710" y="5019184"/>
            <a:ext cx="253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“Bass Trademark No1”:</a:t>
            </a:r>
            <a:r>
              <a:rPr lang="en-GB" b="1" dirty="0" smtClean="0">
                <a:solidFill>
                  <a:srgbClr val="85609C"/>
                </a:solidFill>
                <a:latin typeface="Arial" charset="0"/>
              </a:rPr>
              <a:t> </a:t>
            </a:r>
            <a:r>
              <a:rPr lang="en-GB" b="1" dirty="0">
                <a:latin typeface="Arial" charset="0"/>
              </a:rPr>
              <a:t>®</a:t>
            </a:r>
            <a:r>
              <a:rPr lang="en-GB" dirty="0" smtClean="0"/>
              <a:t> 1876 and still alive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3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</a:t>
            </a:r>
            <a:r>
              <a:rPr lang="en-GB" sz="1200" dirty="0" smtClean="0">
                <a:solidFill>
                  <a:srgbClr val="6D6E71"/>
                </a:solidFill>
              </a:rPr>
              <a:t>2015 </a:t>
            </a:r>
            <a:r>
              <a:rPr lang="en-GB" sz="1200" dirty="0">
                <a:solidFill>
                  <a:srgbClr val="6D6E71"/>
                </a:solidFill>
              </a:rPr>
              <a:t>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64529" y="1694576"/>
            <a:ext cx="390267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Registered </a:t>
            </a:r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Trademarks ®</a:t>
            </a:r>
          </a:p>
          <a:p>
            <a:endParaRPr lang="en-GB" sz="1600" dirty="0" smtClean="0">
              <a:latin typeface="Arial" charset="0"/>
            </a:endParaRPr>
          </a:p>
          <a:p>
            <a:endParaRPr lang="en-GB" dirty="0"/>
          </a:p>
        </p:txBody>
      </p:sp>
      <p:pic>
        <p:nvPicPr>
          <p:cNvPr id="18436" name="Picture 4" descr="http://www.thomaseggar.com/images/default-source/icons/jack-wills-ltd-v-house-of-fraser.gif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33" y="2201677"/>
            <a:ext cx="2874563" cy="250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www.ipwhiteboard.com.au/wp-content/uploads/2014/09/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34" y="2420888"/>
            <a:ext cx="4587934" cy="187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41148" y="4581128"/>
            <a:ext cx="3439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>
                <a:latin typeface="Arial" charset="0"/>
              </a:rPr>
              <a:t>Jack Wills vs House of Fraser</a:t>
            </a:r>
          </a:p>
          <a:p>
            <a:r>
              <a:rPr lang="en-GB" dirty="0">
                <a:latin typeface="Arial" charset="0"/>
              </a:rPr>
              <a:t>Who is the customer</a:t>
            </a:r>
          </a:p>
          <a:p>
            <a:r>
              <a:rPr lang="en-GB" dirty="0">
                <a:latin typeface="Arial" charset="0"/>
              </a:rPr>
              <a:t>Who is going to get confused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64529" y="1694576"/>
            <a:ext cx="39026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85609C"/>
                </a:solidFill>
                <a:latin typeface="Arial" charset="0"/>
              </a:rPr>
              <a:t>Registered </a:t>
            </a:r>
            <a:r>
              <a:rPr lang="en-GB" sz="2400" b="1" dirty="0" smtClean="0">
                <a:solidFill>
                  <a:srgbClr val="85609C"/>
                </a:solidFill>
                <a:latin typeface="Arial" charset="0"/>
              </a:rPr>
              <a:t>Trademarks ®</a:t>
            </a:r>
            <a:endParaRPr lang="en-US" sz="24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5" y="2205038"/>
            <a:ext cx="6726555" cy="340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15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To maintain a TM you have to keep it alive and stop it becoming generic?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  </a:t>
            </a: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868680" y="6347460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</a:t>
            </a:r>
            <a:r>
              <a:rPr lang="en-GB" sz="1200" dirty="0" smtClean="0">
                <a:solidFill>
                  <a:srgbClr val="6D6E71"/>
                </a:solidFill>
              </a:rPr>
              <a:t>2015 </a:t>
            </a:r>
            <a:r>
              <a:rPr lang="en-GB" sz="1200" dirty="0">
                <a:solidFill>
                  <a:srgbClr val="6D6E71"/>
                </a:solidFill>
              </a:rPr>
              <a:t>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pic>
        <p:nvPicPr>
          <p:cNvPr id="6146" name="Picture 2" descr="http://johnlyle.files.wordpress.com/2010/03/bic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9" y="1916832"/>
            <a:ext cx="4091250" cy="136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vivianthermos.tradeee.com/up/vivianthermos/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81264"/>
            <a:ext cx="4176464" cy="127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truenorthdistributors.com/cms/images/9bf9b882ca825c60661eb781e8b4c22f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06628"/>
            <a:ext cx="1733178" cy="17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42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47751" y="1786855"/>
            <a:ext cx="74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charset="0"/>
              </a:rPr>
              <a:t>Freedom to operate</a:t>
            </a:r>
            <a:endParaRPr lang="en-US" b="1" dirty="0">
              <a:latin typeface="Arial" charset="0"/>
            </a:endParaRP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0152" y="2525419"/>
            <a:ext cx="73008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Will you copy, use or develop an existing idea?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Carry out a search to see if there are any rights that protect the same idea as your idea.</a:t>
            </a:r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2897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85609C"/>
                </a:solidFill>
              </a:rPr>
              <a:t>Value of a trade mark </a:t>
            </a:r>
            <a:endParaRPr lang="en-GB" dirty="0">
              <a:solidFill>
                <a:srgbClr val="8560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712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1978 – infringement of trademark $80,000</a:t>
            </a:r>
          </a:p>
          <a:p>
            <a:r>
              <a:rPr lang="en-GB" dirty="0"/>
              <a:t>1986 </a:t>
            </a:r>
            <a:r>
              <a:rPr lang="en-GB" dirty="0" smtClean="0"/>
              <a:t> - Apple </a:t>
            </a:r>
            <a:r>
              <a:rPr lang="en-GB" dirty="0"/>
              <a:t>Computer added </a:t>
            </a:r>
            <a:r>
              <a:rPr lang="en-GB" dirty="0" smtClean="0"/>
              <a:t>MIDI and </a:t>
            </a:r>
            <a:r>
              <a:rPr lang="en-GB" dirty="0"/>
              <a:t>audio-recording capabilities to its computers </a:t>
            </a:r>
            <a:r>
              <a:rPr lang="en-GB" dirty="0" smtClean="0"/>
              <a:t>-  Apple Corps sue and ended any </a:t>
            </a:r>
            <a:r>
              <a:rPr lang="en-GB" dirty="0"/>
              <a:t>further development of the highly profitable </a:t>
            </a:r>
            <a:r>
              <a:rPr lang="en-GB" dirty="0" smtClean="0"/>
              <a:t>Apple II line</a:t>
            </a:r>
          </a:p>
          <a:p>
            <a:r>
              <a:rPr lang="en-GB" dirty="0" smtClean="0"/>
              <a:t>1991 - Apple </a:t>
            </a:r>
            <a:r>
              <a:rPr lang="en-GB" dirty="0"/>
              <a:t>Computer agreed that it would not package, sell or distribute physical music materials</a:t>
            </a:r>
            <a:r>
              <a:rPr lang="en-GB" dirty="0" smtClean="0"/>
              <a:t>. $25.5million</a:t>
            </a:r>
          </a:p>
          <a:p>
            <a:r>
              <a:rPr lang="en-GB" dirty="0"/>
              <a:t>2007 - Apple Computer </a:t>
            </a:r>
            <a:r>
              <a:rPr lang="en-GB" dirty="0" smtClean="0"/>
              <a:t>buys </a:t>
            </a:r>
            <a:r>
              <a:rPr lang="en-GB" dirty="0"/>
              <a:t>out Apple Corps' trademark rights for a total of $500 million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2" y="1645833"/>
            <a:ext cx="3032352" cy="201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540" y="6385560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2964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26129" y="3061983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78" y="2356914"/>
            <a:ext cx="3616641" cy="368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935" y="5715000"/>
            <a:ext cx="657225" cy="1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40480" y="5692140"/>
            <a:ext cx="1127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Image Courtesy of </a:t>
            </a:r>
            <a:endParaRPr lang="en-GB" sz="900" dirty="0"/>
          </a:p>
        </p:txBody>
      </p:sp>
      <p:sp>
        <p:nvSpPr>
          <p:cNvPr id="11" name="Rectangle 10"/>
          <p:cNvSpPr/>
          <p:nvPr/>
        </p:nvSpPr>
        <p:spPr>
          <a:xfrm>
            <a:off x="2545080" y="3756660"/>
            <a:ext cx="2034540" cy="44840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loud Callout 11"/>
          <p:cNvSpPr/>
          <p:nvPr/>
        </p:nvSpPr>
        <p:spPr>
          <a:xfrm>
            <a:off x="5402580" y="387781"/>
            <a:ext cx="1767840" cy="1349579"/>
          </a:xfrm>
          <a:prstGeom prst="cloudCallout">
            <a:avLst>
              <a:gd name="adj1" fmla="val -85224"/>
              <a:gd name="adj2" fmla="val 1048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027420" y="614053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?</a:t>
            </a:r>
            <a:endParaRPr lang="en-GB" sz="4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895600" y="3764280"/>
            <a:ext cx="1467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IP Jigsaw?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560320" y="815340"/>
            <a:ext cx="1958340" cy="1134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90500" y="1653540"/>
            <a:ext cx="1958340" cy="11342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6812280" y="1325880"/>
            <a:ext cx="1958340" cy="113420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6964680" y="2705100"/>
            <a:ext cx="1958340" cy="113420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5661660" y="3756660"/>
            <a:ext cx="1958340" cy="113420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>
            <a:stCxn id="21" idx="2"/>
          </p:cNvCxnSpPr>
          <p:nvPr/>
        </p:nvCxnSpPr>
        <p:spPr>
          <a:xfrm flipH="1" flipV="1">
            <a:off x="4419600" y="3444240"/>
            <a:ext cx="1242060" cy="8795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2"/>
          </p:cNvCxnSpPr>
          <p:nvPr/>
        </p:nvCxnSpPr>
        <p:spPr>
          <a:xfrm flipH="1" flipV="1">
            <a:off x="4183380" y="3267804"/>
            <a:ext cx="2781300" cy="43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3"/>
          </p:cNvCxnSpPr>
          <p:nvPr/>
        </p:nvCxnSpPr>
        <p:spPr>
          <a:xfrm flipH="1">
            <a:off x="4236720" y="2293984"/>
            <a:ext cx="2862352" cy="708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5" idx="4"/>
          </p:cNvCxnSpPr>
          <p:nvPr/>
        </p:nvCxnSpPr>
        <p:spPr>
          <a:xfrm>
            <a:off x="3539490" y="1949544"/>
            <a:ext cx="247650" cy="1112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>
            <a:stCxn id="18" idx="6"/>
          </p:cNvCxnSpPr>
          <p:nvPr/>
        </p:nvCxnSpPr>
        <p:spPr>
          <a:xfrm>
            <a:off x="2148840" y="2220642"/>
            <a:ext cx="1287780" cy="667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TextBox 1028"/>
          <p:cNvSpPr txBox="1"/>
          <p:nvPr/>
        </p:nvSpPr>
        <p:spPr>
          <a:xfrm>
            <a:off x="472440" y="2007282"/>
            <a:ext cx="140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Patent rights</a:t>
            </a:r>
            <a:endParaRPr lang="en-GB" b="1" dirty="0"/>
          </a:p>
        </p:txBody>
      </p:sp>
      <p:sp>
        <p:nvSpPr>
          <p:cNvPr id="1030" name="TextBox 1029"/>
          <p:cNvSpPr txBox="1"/>
          <p:nvPr/>
        </p:nvSpPr>
        <p:spPr>
          <a:xfrm>
            <a:off x="2858689" y="1165860"/>
            <a:ext cx="135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Trade marks</a:t>
            </a:r>
            <a:endParaRPr lang="en-GB" b="1" dirty="0"/>
          </a:p>
        </p:txBody>
      </p:sp>
      <p:sp>
        <p:nvSpPr>
          <p:cNvPr id="1031" name="TextBox 1030"/>
          <p:cNvSpPr txBox="1"/>
          <p:nvPr/>
        </p:nvSpPr>
        <p:spPr>
          <a:xfrm>
            <a:off x="7025640" y="1668780"/>
            <a:ext cx="17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Confidentiality?</a:t>
            </a:r>
            <a:endParaRPr lang="en-GB" b="1" dirty="0"/>
          </a:p>
        </p:txBody>
      </p:sp>
      <p:sp>
        <p:nvSpPr>
          <p:cNvPr id="1032" name="TextBox 1031"/>
          <p:cNvSpPr txBox="1"/>
          <p:nvPr/>
        </p:nvSpPr>
        <p:spPr>
          <a:xfrm>
            <a:off x="7383780" y="3055620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Copyright</a:t>
            </a:r>
            <a:endParaRPr lang="en-GB" b="1" dirty="0"/>
          </a:p>
        </p:txBody>
      </p:sp>
      <p:sp>
        <p:nvSpPr>
          <p:cNvPr id="1033" name="TextBox 1032"/>
          <p:cNvSpPr txBox="1"/>
          <p:nvPr/>
        </p:nvSpPr>
        <p:spPr>
          <a:xfrm>
            <a:off x="5935980" y="4122420"/>
            <a:ext cx="14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Design rights</a:t>
            </a:r>
            <a:endParaRPr lang="en-GB" b="1" dirty="0"/>
          </a:p>
        </p:txBody>
      </p:sp>
      <p:sp>
        <p:nvSpPr>
          <p:cNvPr id="29" name="Oval 28"/>
          <p:cNvSpPr/>
          <p:nvPr/>
        </p:nvSpPr>
        <p:spPr>
          <a:xfrm>
            <a:off x="152400" y="2956560"/>
            <a:ext cx="1958340" cy="11342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>
            <a:stCxn id="29" idx="6"/>
          </p:cNvCxnSpPr>
          <p:nvPr/>
        </p:nvCxnSpPr>
        <p:spPr>
          <a:xfrm flipV="1">
            <a:off x="2110740" y="3345180"/>
            <a:ext cx="1325880" cy="178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6720" y="3291840"/>
            <a:ext cx="145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‘Know-how’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88705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398913"/>
            <a:ext cx="8116031" cy="4342464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694416" y="1140903"/>
            <a:ext cx="2121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Presentation courtesy of the UKIPO</a:t>
            </a:r>
            <a:endParaRPr lang="en-GB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1083727" y="2852935"/>
            <a:ext cx="191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What IP</a:t>
            </a:r>
            <a:endParaRPr lang="en-GB" sz="2800" dirty="0"/>
          </a:p>
        </p:txBody>
      </p:sp>
      <p:pic>
        <p:nvPicPr>
          <p:cNvPr id="7" name="Picture 2" descr="http://c1.diapers.com/images/products/p/dcs/dcs-830b_1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5805094" cy="373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2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05840" y="1729740"/>
            <a:ext cx="749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D4684"/>
                </a:solidFill>
              </a:rPr>
              <a:t>IP OWNERSHIP - </a:t>
            </a:r>
            <a:r>
              <a:rPr lang="en-GB" sz="1200" b="1" dirty="0">
                <a:solidFill>
                  <a:srgbClr val="6D4684"/>
                </a:solidFill>
              </a:rPr>
              <a:t>https://www.plymouth.ac.uk/research/support/intellectual-property/staff-ip</a:t>
            </a:r>
            <a:endParaRPr lang="en-GB" sz="1200" b="1" dirty="0" smtClean="0">
              <a:solidFill>
                <a:srgbClr val="6D4684"/>
              </a:solidFill>
            </a:endParaRPr>
          </a:p>
          <a:p>
            <a:endParaRPr lang="en-GB" b="1" dirty="0">
              <a:solidFill>
                <a:srgbClr val="6D4684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247900"/>
            <a:ext cx="5989725" cy="319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3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03494" y="1691639"/>
            <a:ext cx="735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D4684"/>
                </a:solidFill>
              </a:rPr>
              <a:t>IP OWNERSHIP - </a:t>
            </a:r>
            <a:r>
              <a:rPr lang="en-GB" sz="1200" b="1" dirty="0">
                <a:solidFill>
                  <a:srgbClr val="6D4684"/>
                </a:solidFill>
              </a:rPr>
              <a:t>https://www.plymouth.ac.uk/research/support/intellectual-property/student-ip</a:t>
            </a:r>
            <a:endParaRPr lang="en-GB" b="1" dirty="0">
              <a:solidFill>
                <a:srgbClr val="6D4684"/>
              </a:solidFill>
            </a:endParaRPr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86940"/>
            <a:ext cx="6058027" cy="326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08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75360" y="2484120"/>
            <a:ext cx="73990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6D4684"/>
                </a:solidFill>
              </a:rPr>
              <a:t>Working on external projects with Business – Your Projects!</a:t>
            </a:r>
          </a:p>
          <a:p>
            <a:r>
              <a:rPr lang="en-GB" sz="2400" b="1" dirty="0" smtClean="0">
                <a:solidFill>
                  <a:srgbClr val="6D4684"/>
                </a:solidFill>
              </a:rPr>
              <a:t>(What do you need to consider/what do you need do –if anything</a:t>
            </a:r>
            <a:r>
              <a:rPr lang="en-GB" sz="2400" b="1" dirty="0" smtClean="0">
                <a:solidFill>
                  <a:srgbClr val="6D4684"/>
                </a:solidFill>
              </a:rPr>
              <a:t>?)</a:t>
            </a:r>
          </a:p>
          <a:p>
            <a:endParaRPr lang="en-GB" sz="2400" b="1" dirty="0">
              <a:solidFill>
                <a:srgbClr val="6D4684"/>
              </a:solidFill>
            </a:endParaRPr>
          </a:p>
          <a:p>
            <a:r>
              <a:rPr lang="en-GB" sz="2400" b="1" dirty="0" smtClean="0">
                <a:solidFill>
                  <a:srgbClr val="FF0066"/>
                </a:solidFill>
              </a:rPr>
              <a:t>Rehman Noormohamed (DWF Law)</a:t>
            </a:r>
            <a:endParaRPr lang="en-GB" sz="2400" b="1" dirty="0">
              <a:solidFill>
                <a:srgbClr val="FF0066"/>
              </a:solidFill>
            </a:endParaRPr>
          </a:p>
          <a:p>
            <a:endParaRPr lang="en-GB" b="1" dirty="0">
              <a:solidFill>
                <a:srgbClr val="6D4684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69" y="308610"/>
            <a:ext cx="1052511" cy="91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4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35380" y="1668780"/>
            <a:ext cx="73990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 smtClean="0">
                <a:solidFill>
                  <a:srgbClr val="6D4684"/>
                </a:solidFill>
              </a:rPr>
              <a:t>1. What to be aware of: Headline Issues…</a:t>
            </a:r>
          </a:p>
          <a:p>
            <a:endParaRPr lang="en-GB" sz="2800" b="1" dirty="0" smtClean="0">
              <a:solidFill>
                <a:srgbClr val="6D468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Planning ahead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Risks &amp; Mitigation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Protecting yourself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Protecting the other-side?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What constitutes a contractual relationship (5 elements)?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 smtClean="0">
              <a:solidFill>
                <a:srgbClr val="6D4684"/>
              </a:solidFill>
            </a:endParaRPr>
          </a:p>
          <a:p>
            <a:r>
              <a:rPr lang="en-GB" sz="2800" b="1" u="sng" dirty="0" smtClean="0">
                <a:solidFill>
                  <a:srgbClr val="6D4684"/>
                </a:solidFill>
              </a:rPr>
              <a:t>2. Plan your discussion carefully.</a:t>
            </a:r>
            <a:endParaRPr lang="en-GB" sz="2800" b="1" u="sng" dirty="0">
              <a:solidFill>
                <a:srgbClr val="6D4684"/>
              </a:solidFill>
            </a:endParaRPr>
          </a:p>
          <a:p>
            <a:endParaRPr lang="en-GB" b="1" dirty="0">
              <a:solidFill>
                <a:srgbClr val="6D4684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69" y="308610"/>
            <a:ext cx="1052511" cy="91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84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75360" y="2148840"/>
            <a:ext cx="73990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 smtClean="0">
                <a:solidFill>
                  <a:srgbClr val="6D4684"/>
                </a:solidFill>
              </a:rPr>
              <a:t>3. Protecting yourself/protecting the other-side</a:t>
            </a:r>
          </a:p>
          <a:p>
            <a:endParaRPr lang="en-GB" sz="2800" b="1" dirty="0">
              <a:solidFill>
                <a:srgbClr val="6D468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Confidentiality/Non-disclosure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NDA/CDA</a:t>
            </a:r>
            <a:endParaRPr lang="en-GB" sz="1600" b="1" dirty="0">
              <a:solidFill>
                <a:srgbClr val="6D4684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69" y="308610"/>
            <a:ext cx="1052511" cy="91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84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75360" y="1790700"/>
            <a:ext cx="739901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 smtClean="0">
                <a:solidFill>
                  <a:srgbClr val="6D4684"/>
                </a:solidFill>
              </a:rPr>
              <a:t>4. High-level terms (</a:t>
            </a:r>
            <a:r>
              <a:rPr lang="en-GB" sz="2800" b="1" u="sng" dirty="0" err="1" smtClean="0">
                <a:solidFill>
                  <a:srgbClr val="6D4684"/>
                </a:solidFill>
              </a:rPr>
              <a:t>HoT</a:t>
            </a:r>
            <a:r>
              <a:rPr lang="en-GB" sz="2800" b="1" u="sng" dirty="0" smtClean="0">
                <a:solidFill>
                  <a:srgbClr val="6D4684"/>
                </a:solidFill>
              </a:rPr>
              <a:t>)/Terms of Engagement</a:t>
            </a:r>
          </a:p>
          <a:p>
            <a:endParaRPr lang="en-GB" sz="2800" b="1" u="sng" dirty="0">
              <a:solidFill>
                <a:srgbClr val="6D468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Defining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6D4684"/>
                </a:solidFill>
              </a:rPr>
              <a:t>Rights and Obligations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6D4684"/>
                </a:solidFill>
              </a:rPr>
              <a:t>IP Rights – protection, owning and exploiting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6D4684"/>
                </a:solidFill>
              </a:rPr>
              <a:t>Terminology – Yours/Theirs and Newly created </a:t>
            </a:r>
            <a:r>
              <a:rPr lang="en-GB" sz="2000" b="1" dirty="0" smtClean="0">
                <a:solidFill>
                  <a:srgbClr val="6D4684"/>
                </a:solidFill>
              </a:rPr>
              <a:t>IP</a:t>
            </a:r>
          </a:p>
          <a:p>
            <a:pPr lvl="1"/>
            <a:endParaRPr lang="en-GB" sz="2400" b="1" dirty="0" smtClean="0">
              <a:solidFill>
                <a:srgbClr val="6D468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Agreeing – Formal v email v verbal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rgbClr val="6D4684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69" y="308610"/>
            <a:ext cx="1052511" cy="91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84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13543" y="1645920"/>
            <a:ext cx="73990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 smtClean="0">
                <a:solidFill>
                  <a:srgbClr val="6D4684"/>
                </a:solidFill>
              </a:rPr>
              <a:t>5. A Contractual relationship (5 elements)?</a:t>
            </a:r>
          </a:p>
          <a:p>
            <a:endParaRPr lang="en-GB" sz="1200" b="1" dirty="0">
              <a:solidFill>
                <a:srgbClr val="6D468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Offer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Acceptance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Consideration – Recognition/Reward (Equitable)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1" dirty="0" smtClean="0">
                <a:solidFill>
                  <a:srgbClr val="6D4684"/>
                </a:solidFill>
              </a:rPr>
              <a:t>Experiential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1" dirty="0" smtClean="0">
                <a:solidFill>
                  <a:srgbClr val="6D4684"/>
                </a:solidFill>
              </a:rPr>
              <a:t>Payment – monies/other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Intention to create a legal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D4684"/>
                </a:solidFill>
              </a:rPr>
              <a:t>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6D4684"/>
              </a:solidFill>
            </a:endParaRPr>
          </a:p>
          <a:p>
            <a:r>
              <a:rPr lang="en-GB" sz="2800" b="1" u="sng" dirty="0" smtClean="0">
                <a:solidFill>
                  <a:srgbClr val="FF0000"/>
                </a:solidFill>
              </a:rPr>
              <a:t>6. Evidence – “Keep a daily log”</a:t>
            </a:r>
            <a:endParaRPr lang="en-GB" b="1" u="sng" dirty="0">
              <a:solidFill>
                <a:srgbClr val="FF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69" y="308610"/>
            <a:ext cx="1052511" cy="91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84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5575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371768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rgbClr val="6D6E71"/>
                </a:solidFill>
              </a:rPr>
              <a:t>Copyright </a:t>
            </a:r>
            <a:r>
              <a:rPr lang="en-GB" sz="1100" dirty="0">
                <a:solidFill>
                  <a:srgbClr val="6D6E71"/>
                </a:solidFill>
              </a:rPr>
              <a:t>© University of Plymouth 2014 – All rights reserved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426129" y="185366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85609C"/>
                </a:solidFill>
                <a:latin typeface="Arial" charset="0"/>
              </a:rPr>
              <a:t>Definition </a:t>
            </a:r>
            <a:r>
              <a:rPr lang="en-GB" sz="1600" dirty="0" smtClean="0">
                <a:solidFill>
                  <a:srgbClr val="85609C"/>
                </a:solidFill>
                <a:latin typeface="Arial" charset="0"/>
              </a:rPr>
              <a:t>(ref: Wikipedia)</a:t>
            </a:r>
            <a:endParaRPr lang="en-US" sz="1600" dirty="0" smtClean="0">
              <a:solidFill>
                <a:srgbClr val="85609C"/>
              </a:solidFill>
              <a:latin typeface="Arial" charset="0"/>
            </a:endParaRPr>
          </a:p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097175" y="2776998"/>
            <a:ext cx="733152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Intellectual property</a:t>
            </a:r>
            <a:r>
              <a:rPr lang="en-GB" dirty="0"/>
              <a:t> (</a:t>
            </a:r>
            <a:r>
              <a:rPr lang="en-GB" b="1" dirty="0"/>
              <a:t>IP</a:t>
            </a:r>
            <a:r>
              <a:rPr lang="en-GB" dirty="0"/>
              <a:t>) </a:t>
            </a:r>
            <a:r>
              <a:rPr lang="en-GB" dirty="0" smtClean="0"/>
              <a:t>legal </a:t>
            </a:r>
            <a:r>
              <a:rPr lang="en-GB" dirty="0"/>
              <a:t>concept which refers to creations of the mind for which </a:t>
            </a:r>
            <a:r>
              <a:rPr lang="en-GB" dirty="0" smtClean="0"/>
              <a:t>exclusive rights are recognized.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Under </a:t>
            </a:r>
            <a:r>
              <a:rPr lang="en-GB" dirty="0"/>
              <a:t>intellectual property law, owners </a:t>
            </a:r>
            <a:r>
              <a:rPr lang="en-GB" dirty="0" smtClean="0"/>
              <a:t>granted </a:t>
            </a:r>
            <a:r>
              <a:rPr lang="en-GB" dirty="0"/>
              <a:t>certain exclusive rights to a variety of </a:t>
            </a:r>
            <a:r>
              <a:rPr lang="en-GB" sz="2000" b="1" u="sng" dirty="0" smtClean="0"/>
              <a:t>intangible assets</a:t>
            </a:r>
            <a:r>
              <a:rPr lang="en-GB" dirty="0" smtClean="0"/>
              <a:t>, </a:t>
            </a:r>
            <a:r>
              <a:rPr lang="en-GB" dirty="0"/>
              <a:t>such as musical, literary, and artistic works; discoveries and inventions; and words, phrases, symbols, and </a:t>
            </a:r>
            <a:r>
              <a:rPr lang="en-GB" dirty="0" smtClean="0"/>
              <a:t>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Common </a:t>
            </a:r>
            <a:r>
              <a:rPr lang="en-GB" dirty="0"/>
              <a:t>types of intellectual property </a:t>
            </a:r>
            <a:r>
              <a:rPr lang="en-GB" dirty="0" smtClean="0"/>
              <a:t>rights (</a:t>
            </a:r>
            <a:r>
              <a:rPr lang="en-GB" sz="2000" b="1" dirty="0" smtClean="0"/>
              <a:t>IPR</a:t>
            </a:r>
            <a:r>
              <a:rPr lang="en-GB" dirty="0" smtClean="0"/>
              <a:t>s) </a:t>
            </a:r>
            <a:r>
              <a:rPr lang="en-GB" dirty="0"/>
              <a:t>include </a:t>
            </a:r>
            <a:r>
              <a:rPr lang="en-GB" dirty="0" smtClean="0"/>
              <a:t>copyright, trademarks, patent, design rights, and can include trade secrets.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61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3450092" y="2499626"/>
            <a:ext cx="46291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 algn="l"/>
            <a:r>
              <a:rPr lang="en-GB" sz="2000" b="1" i="1" dirty="0" smtClean="0">
                <a:solidFill>
                  <a:srgbClr val="6D6E71"/>
                </a:solidFill>
                <a:latin typeface="Arial" charset="0"/>
              </a:rPr>
              <a:t>Intangible property: </a:t>
            </a:r>
            <a:r>
              <a:rPr lang="en-GB" sz="2000" i="1" dirty="0" smtClean="0">
                <a:solidFill>
                  <a:srgbClr val="6D6E71"/>
                </a:solidFill>
                <a:latin typeface="Arial" charset="0"/>
              </a:rPr>
              <a:t>- Shape, design, inventions, technology, logo, graphics, name of cleaner</a:t>
            </a:r>
            <a:endParaRPr lang="en-GB" sz="2000" i="1" dirty="0">
              <a:solidFill>
                <a:srgbClr val="6D6E71"/>
              </a:solidFill>
              <a:latin typeface="Arial" charset="0"/>
            </a:endParaRPr>
          </a:p>
          <a:p>
            <a:pPr algn="l"/>
            <a:endParaRPr lang="en-GB" sz="2000" i="1" dirty="0">
              <a:solidFill>
                <a:srgbClr val="6D6E71"/>
              </a:solidFill>
              <a:latin typeface="Arial" charset="0"/>
            </a:endParaRPr>
          </a:p>
          <a:p>
            <a:pPr algn="l"/>
            <a:r>
              <a:rPr lang="en-GB" sz="2000" b="1" i="1" dirty="0" smtClean="0">
                <a:solidFill>
                  <a:srgbClr val="6D6E71"/>
                </a:solidFill>
                <a:latin typeface="Arial" charset="0"/>
              </a:rPr>
              <a:t>Tangible property:- </a:t>
            </a:r>
            <a:r>
              <a:rPr lang="en-GB" sz="2000" i="1" dirty="0" smtClean="0">
                <a:solidFill>
                  <a:srgbClr val="6D6E71"/>
                </a:solidFill>
                <a:latin typeface="Arial" charset="0"/>
              </a:rPr>
              <a:t>the vacuum cleaner, </a:t>
            </a:r>
            <a:endParaRPr lang="en-US" sz="2000" i="1" dirty="0">
              <a:solidFill>
                <a:srgbClr val="6D6E71"/>
              </a:solidFill>
              <a:latin typeface="Arial" charset="0"/>
            </a:endParaRPr>
          </a:p>
        </p:txBody>
      </p:sp>
      <p:sp>
        <p:nvSpPr>
          <p:cNvPr id="6" name="AutoShape 2" descr="data:image/jpeg;base64,/9j/4AAQSkZJRgABAQAAAQABAAD/2wCEAAkGBhEGEBUQERITFBUVFhIVGBURGBIYGhYXGBgWFRUVEhobGyYhFxkjGRQYIDAgIyctLCwuFyAxNTAqNSYrLCkBCQoKDgwOGA8PFiklHB01KSopLCksKSwqKS8pKSk1KiwpLDUqMSkpNTUpLS41KSkqKTUpKiosNSwpLCkpKTUqLP/AABEIAOEA4QMBIgACEQEDEQH/xAAcAAEAAwADAQEAAAAAAAAAAAAABQYHAgMEAQj/xABAEAABAwIFAQUEBggFBQAAAAABAAIDBBEFBhIhMUETIlFhcQcyQoEUI1KRobFTYmNygsHR8BUWM0ODc5Ki0uH/xAAaAQEBAQEBAQEAAAAAAAAAAAAAAQIFBAMG/8QAKxEBAAIBAgQFAgcAAAAAAAAAAAERAgMxBBJBURMhYcHwgaEFIiNxsdHh/9oADAMBAAIRAxEAPwDcUREBERAREQEREBERAREQEREBERAREQEREBERAREQEREBERAREQEREBERAREQEREBERAREQEREBERAXixfE24RE6V1zawDRy5x2a0epXtVV9o0OqkbJ+jmjefQ3Zv/wB4QZ3mabGs2vvFHN2J93sw9rHDo5p4c3wN9wunC8BxvJ7W1PbPjDntZ2Uj+0YSdm9pGTYNJ2uCHeY2vquSK41lJpIAMMkkNm/ZY76r5mIsPzUZ7RcYbHEKUW1P0yPP2GMcHA+pc3b0KKl8s5oZj7CHDsp2F7JYHHvNew6XFv22X3DrcEXsbhTa/PeAvqM0YzCYXOBjlErn+DQe/c/rNJB8dVuq/QiIIiICIiAiIgIiICIiAiIgIiICIiAiIgIiICIiAiIgKKzVSfTaKdnXs3Eere8PxapVcXsEgIPBBB+aDLsrY47BzM9utwLqSZ8TQ06hLGafU3a+q9KBYHkhVPOmPPdqc4gzTm7tJvpHDY2+QFgvXV00uHEvEnZCJs0Ul79+zh2TbfxvcDyOnKg8g5Skz3WSXcWQxNu59r992zGN8yA4nwHqEVy9n3tBbklzw6mEnae88OIeALmwuCLeXkN1tmVs+0eb7iB5DwA4xSDS8A7XA4cLjkFZ3jXsVlhu6FwmFjtYNePLc6XD0sq9SZTkyzLeoa+MvDRE5wc0Ai5Ol3R/G178pEJMv0OizbLWfpMMcIa1xfGTYTn3meHa/aZ+vyOt9yNIB1bqzFJE2+oiKKIiICIiAiIgIiICIiAiIgIiICIiAiIgIiICiMx4kaKMMj/1ZTpYPD7Tj5AfmFKyyiFpc4gAAkk8ADckrNs05h+ixvrH7OkBZC08tjHxeRPPz8kFMznVGulbQU13uc+xty+Rx3J/LyAHgtjydllmU6RlO2xcBqkcPjkIGp34WHkAqF7Hsrmpc7E5xuS5sOr7nyfm0fNawgLorqGPEo3RSsa9jhYtcLghd6IMdzFl92XZxTkl0Ump0D3c7e9DIfEXFieR6FWv2aY6ahjqOQkuhAdGTyYibafPQ7u+hapH2j4aMQw6ZwF3wNNRHbnVEC+zdviaHM9HlUDK1d9HxKnkba0h0O8S2VhFh5do1h+S3vDG0tlREWGxERAREQEREBERAREQEREBERAREQEREBEXixfEhhUTpCLnYNb9p52a0fP8LoInMlYKt30YGzGgSTu8GDdrPV1rnyt4rKa0Se0bE200dxEDuRwyNvJ/vqQprPmNnA6cwarzzHXKR4nho8ullafZZlH/AC5S9rKPr57PdflreWs+7c+vkirhR0jKCNsUYDWMaGtA6ACwXciIgiIgic2VX0OgqX2vaCaw8ToIa35kgfNZDliPtK2ki6iSH/wDpT+DVc/abj7XNFGw33D5beXeZH6k2cfQeKivZRhDqypkq3DuxBzG+BkfYut+6zb/AJFqPKGJ85asiIstiIiAiIgIiICIiAiIgIiICIiAiIgIiICpuMYwyRz6p5+pp7tjHSSXhzx4gcD5+KmcxVzmhtNEbSzXFx8DPjf5bbDzPkspz7ihxGWLDKQXALYwG/E47ElFh9yPg7s+Yi6rnF4YXajfh7791nmBa59PNbcofKeXWZWpI6ZlrtF3u+08+87+nkAphEEXF7xEC5xAA3JOwA8SqljHtFipu7TN7d36S+mIHb4uZOfhBG3IVpJmlsmnbTNL3uDWtFy5xAAHiSeAqHmL2ja7x0fHBncNv+IHn947eAPKqOO5gfX/AFlVNqA3DNmsZ5tZx83XPmvVgOTKvNFnuBp4PtvB1uH7Np6eZsOoutVW7N3siaHD5syz9hB3nk3fI65EYN7vkPXe+17k/htWB4NHgEDKeId1g5PLid3Od5k7rjgeAQZdi7KBmkcuJ3c93Vzz1P8AYspFZmbWIoREUaEREBERAREQEREBERAREQEREBERAXVVVLaNjpHmzWguJ8guxztIueAsxizJUZjrND7mku6R4AaBEyMEx6za51m1wTyNtgpfRvHCZxnLpHu9OYceODU8lZJtNUDTG0/7cQ90fdv6lR/seywahzsTnG7tTYb+HD5PzaPmq9XGT2l4oKdlxEDdxHDIm8n+XqQtKqs4U+DsFNRsEzowGARm0TLXbZ8liLjSbhtztvZWGZlbHPDBckADknp6qq4rn6KG7aZvbOHx30xD+L4/4b+qpmOY++vuamXWBv2TO7E3wu2/f9XE+Vl9wvLtZmWxYzsov0kgIFv2beXfgPNbru+fN2dGN48/Ed6iXWBuGDuxN9GfF6uuvuF5Zrcybxt7KM/70wIFv2bfef8AgPNX7A8g0uEWe4dtIN9ctiAfFjeG+u581ZU5uxy91Xy97PKTASJCDPMN+0msbH9m33WevPmVaERYbEREBERAREQEREBERAREQEREBERAREQEREEBnPFJMPgDImkyTHs226bEm3nYG38llGcGvyw1kPaN1mMa2R6tnu3c0k+/ueTzytBr8VElRPUSNu2mvFCNtLpNILiD9q5t5aVlMAmzDWGUsfJJqOiMC5c4Hz4A23NgOpWeWJm32jXyx0+SNp39fnRJ4Jhn+DQntXuHagOfGw2L/BrzyWi/u8eKl8Kw6qzNZtLGI4Rt2ru6wW2Ibbd5Hg3a4sSFZcA9moJE1eRK479iN4x/1D/uHy2bvweVe2MEYAAAA2AHAHgF9LrZ5qmd1ZwH2f02DkPeO3lHxyjYH9mzhvqbu81Z0RZbqhERAREQEREBERAREQEREBERAREQEREBERAREQFE5jxN9BG1kIvNM7s4weAeXPd5NFz9ylXODASdgNyVm2YcyPp4nVe/aT3ipIzyyI7GS3RzyL39PBBA5kqXYtURYdSkubE8C+/1s7ruc9xHIFnPcfBp8QtNytlSLLEQa0apCAHyn3nW6eTR0H891VfZPl0RMdWv7znFzIyeo27WX1c4W/dY0eK0VAREQFA1+boqd7447SOjF5CXsZHGP13u/JoJ8l5s9Vbew7K4JcR3b7k3AjBtxeR7PUArOzMKPtYADUNb3SCAWjgEAXte/AIJG9j0XL4n8Q8LU8PHG5ir+fWHv4fg/Fx5pmuzSMBxyqx5jniKGNrXlocXSPbJbqzutNvMjm4tspQy1MfMcTv3HuB+WptvxWRUGW/pU3b1Fa9sbXNBd2jmsY99zpiJIAdcgmw3LvG9+yDF/wDB53wR4nUtLXWvK8zN8tpNQAt5L16HE6evEzhO27z6uhlpzWTWYsYZqDJA6Jx2AlFgT4McO64+QK96p1HmaQMtWxxywu2+kQDUyx/TMN9I8xceQClXSHAW9q1xkpbaiL6jE3nXG7l8YG5B3A3FxsvS+NJxFxjkEoDmkEEAgjcEHghckQREQEREBERAREQEREBERAREQERePFsQGFQvlIuWjut+047NaPUkBBDZpqfpbm0urTHpMtQ4HiIcR/xm/wAgfFZRj+Kux6Z09rMAMcTdrNjF23/isW+mryVhzLUSQtFCCXVFQ4S1Lm83cQGxN+ZDWjxIXjx3LTsCkED7HXG17SOAQA1zG+IaQB6EX3ViLkymoadk1oZh9Np47GM/Mi5/ElTKovssxzt4XUUhtJASWg/FE43BHo4lvpp8VekndI2Fwkfo45PA/vovskgiBcTYAEknoAq1juNubKKWNr+1kAu7gMYb7NPVxsbkceOwXx1dXHSxnLJ9NPTnUyqFJxbA567FJ6qmeXNDma+039yPTqh9HXsw7G5II6w0VV2NO+KmGuRz3dqbg2Db+9e1vicQeu260etkbgcOhltVtz4n+iy7HMINQ81DD2Up3LgPe8pB8Y8DyNvRfndSY1M/1N9/T0ie9d3c0OaI/Lt26/vH9fw7pKwYDoEshknsSR7wa93At8RaNtXPPQ2UlhX0ScuFcxnZvu4ufZpgB0NY9kmzm371xx3BsOtFlxltKSXMAqLmznG7T0JjPl4c77i6h5cSkqyQXkgm7i7jm4Num42tuT+Hq0eFzjKMonz6z3/w1tbCcKnz9lywzOIyrVyMpJnVVLewMjS3WOoItYkfbAAPgrBhntXfh7iIaYCIuv2Mkhs2/PZuDCWg86bWv4LM8Po+3t+XT7uFoeXsp/TQLtB9Qu44a85GzDCwmna5rIXnVTtcR9WT/qUw34a7vMG3ddpA7ivCyasySaAamt28On3dPkrLljNhji0T6nhtxqadb2tH6VvvOA+00G45sbqszC6Ig3REEREBERAREQEREBERARFwnnbTNL3uDWjclxsB6oONTUto2OkeQ1rQSSegCzvFsfBE1dUPeImu0UzWmzWuby5w6vve5IIG4upPMOLnMMYZEXQ07Xtc+oks0Pa2/diaRci9jcjp81m2ccYZjsrIYSG0tOA1tzZu3VxP3klFXP2XUP8Ai0s1bN3n6mlpPi4E39QNrdLlXDNuX/8AHoLMsJYzrjJ4v1a7ycNvuPRd2VsCZlyljgZY2F3OHxPdu5w8r8eAAClkSWLOZLSSNqoLxzwuN2u234fFIOoIuCPmNwCtQyzmiHM0epndkbYSRO96N3n4tNjZ3B+8Ly5lysMTPbQ2bNaxB2EoHR/g7wd8jtxQBh0kM/aRuNPNEHd92zmcXa8fG0m3d3B2W92IuJXz2gxVElE80ztL2fWXAubM72zbHUdr2O23W1lW8r489kPbVtSZJSz6trgxpERJLTZrWhzzcXdYbAed6/X5pr69wq6Ore58XvwPDdJHBOhtg5ptyNx0PK6XOpvaRGI4minqo7vNK46QT8UlJJ8Bv048QL3Xi4nCdTDlh69GscrlNMxIY25xa/vt+B2x+XiobHa5kbTqtcA7eCqGNPqsvu0y6tTCQHkaJWnwf8Lum/XqpHJeLxYlVCoqZAZKdplbG4aYpDwx8sl7RtjJ1ODh8N26uFyNL8Pz5+bm8vv8+7q6nE4VUb/Pp7PFmzAKfLdK1tQHSV1TaRsRe4CjhG+t4bbVK61rO2Fz9m7qk5vYODPCxP7xHHyFh8l3Zox4Y3XSVF76jbWdX1lhYSEO9zUNwwABo0jpcx0kxe8uPiV3oxqo6OPlldz1XHArFwW05LqIGtAMjL3tu4c8W9b9F+fsLrSz7wPlv/Ra/k3M4p2hjrFpFiDwR4EeC0y1KsgEzCCOiyTFqaOGti1X0tljedJLb6XAkEjoRyOov4q4jNjIo3sB2a4tbf7Ja1wHoNRb6NCzutqzjVbFG3cvka37zb+aJDdkRFWRERAREQEREBOF01rHyRvETg15a4Mc4ag11u6SLi4v0us6rMcqYH9jWmWIm4s42jeP1HtFj6OCC/S43Tw8zR7be83b1XnlzRSRAntmGwJsDubdB5qpNg7Yd0tlH2JO7IB+o8bP/vZV/H8Rp8J2IlLr2dHpbqZtfvkuA3uLfki0ukmN1VW8up3McBbuSaWgi1+7tdx/iA8+iisVqajFHapmygNNhE1vdafHYnW4j4twLEDkrN8RzsaUjsbt5sXOG1vT+oXJufajGaJ9MZTqe5t3M21MJJkAtzvYG29vVRXvrp582VP0dscw0ABsLTe4BI1Fw2aOL9BflXjAPZSyARvqXbte1/ZR20G24a82u7vWJtYG1twqx7OKd2FVeuIk/Vva5pPwkt0lwHDi5t7b2sdzydbp55ZOQAqkvci62uK5hEfVUc+ZLkzKGzU8vZTxhwbq3ZI0kHRIPVux3tc7bq3LzzvePdCD895ix+bDn2nhkhrIyA53dAcPEH4mnbxG3JXmbjLKuRlUHinkYWO7Rm/1g6keBGxHUEjqttx3L3+YQG1FNBMG7t7UA29Da4UE32cQ051Mw6jv5tB+64NlJhqJpn+YscGZow2or4HNBB3p7HbhpI+HyVYdDS08rpXV0D3EuOl9PrYCeoY4lu3ABBAG1lfM0eyWXEZHTMhIc63cZIGsFgB3ABtxf1JVNl9nFXhty+ilf8w8D0tpUqi7VbGKiKpdpiJeS5znSOAbqJNzYDjfddbG6ANbbfrb2Pz6Keny+Kdp1U0kZsbEtk2Ntr8i11Lw4THRUMjKiDU5w7jwQfQg+PCpTwYTg3ajU25Hn+NvmrHTQPhFgLee/wCX/wBXhypissDWxzU0tgB3mMLvy3V2jMRF+zm9Oxl/9UEIyF5ba5689TySrN7MsoOknOISizW6mwg/E47Ok/dG4HibnoL+QRTVhAjpXhvUyC1/kOit+GT1TQA5tgABYC1vIIkyt6Lx0T3u95exVBERAREQEREBdNXRx17DHIxr2nlrgCCu5EFJxDIL6O7qGXSOewmu5n8B5YoPEsu4jWP7tGx2w78r4hY9dwSSPUFakiLbJYfZjiNR77qOIHloDpB8xoaCrlhuQaaGFkdSyOoe0N1OexoDnDk6d7b9FaERHno8Ohw9uiKKONvhG1rR9wC9FkRAREQEREBERAXwtBX1EHW+nbJsWg+oC8By1SE6vo8VxvfQ3n7lJog6GUUcfDGj0AXYIWjoFzRBx7MDovukL6iBZ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70" y="2271351"/>
            <a:ext cx="2572437" cy="257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6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398913"/>
            <a:ext cx="8116031" cy="4342464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57213" y="5931016"/>
            <a:ext cx="237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6D4684"/>
                </a:solidFill>
              </a:rPr>
              <a:t>Intellectual </a:t>
            </a:r>
            <a:r>
              <a:rPr lang="en-GB" sz="2000" b="1" dirty="0" smtClean="0">
                <a:solidFill>
                  <a:srgbClr val="6D4684"/>
                </a:solidFill>
              </a:rPr>
              <a:t>Property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1103" y="6577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40435" y="6417578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694416" y="1140903"/>
            <a:ext cx="2121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Presentation courtesy of the UKIPO</a:t>
            </a:r>
            <a:endParaRPr lang="en-GB" sz="1050" dirty="0"/>
          </a:p>
        </p:txBody>
      </p:sp>
      <p:pic>
        <p:nvPicPr>
          <p:cNvPr id="2052" name="Picture 4" descr="https://encrypted-tbn3.gstatic.com/images?q=tbn:ANd9GcTOEPR8LoODUApF3_BzYOdLFyZCfcC4wgRQWAXmDGs4Xkine4Ikm94amux5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43" y="2141220"/>
            <a:ext cx="15049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5440" y="2019300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 smtClean="0"/>
              <a:t>Registered design </a:t>
            </a:r>
            <a:r>
              <a:rPr lang="en-GB" sz="1400" dirty="0" smtClean="0"/>
              <a:t>– </a:t>
            </a:r>
          </a:p>
          <a:p>
            <a:r>
              <a:rPr lang="en-GB" sz="1400" dirty="0" smtClean="0"/>
              <a:t>protecting the shape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620618" y="3208020"/>
            <a:ext cx="191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 smtClean="0"/>
              <a:t>Patents</a:t>
            </a:r>
            <a:r>
              <a:rPr lang="en-GB" sz="1400" dirty="0" smtClean="0"/>
              <a:t> – </a:t>
            </a:r>
          </a:p>
          <a:p>
            <a:r>
              <a:rPr lang="en-GB" sz="1400" dirty="0" smtClean="0"/>
              <a:t>The working parts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29318" y="4419600"/>
            <a:ext cx="2058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 smtClean="0"/>
              <a:t>Registered Trademarks</a:t>
            </a:r>
            <a:r>
              <a:rPr lang="en-GB" sz="1400" dirty="0" smtClean="0"/>
              <a:t> – </a:t>
            </a:r>
          </a:p>
          <a:p>
            <a:r>
              <a:rPr lang="en-GB" sz="1400" dirty="0" smtClean="0"/>
              <a:t>Brand name, machines name, shape</a:t>
            </a: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637504" y="2019300"/>
            <a:ext cx="191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 smtClean="0"/>
              <a:t>Unregistered Design</a:t>
            </a:r>
            <a:r>
              <a:rPr lang="en-GB" sz="1400" dirty="0" smtClean="0"/>
              <a:t> – </a:t>
            </a:r>
          </a:p>
          <a:p>
            <a:r>
              <a:rPr lang="en-GB" sz="1400" dirty="0" smtClean="0"/>
              <a:t>Any original shapes</a:t>
            </a:r>
            <a:endParaRPr lang="en-GB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789904" y="3132475"/>
            <a:ext cx="1912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 smtClean="0"/>
              <a:t>Copyright </a:t>
            </a:r>
            <a:r>
              <a:rPr lang="en-GB" sz="1400" dirty="0" smtClean="0"/>
              <a:t>– </a:t>
            </a:r>
          </a:p>
          <a:p>
            <a:r>
              <a:rPr lang="en-GB" sz="1400" dirty="0" smtClean="0"/>
              <a:t>Written instructions, engineering plans, sketches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866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" y="387781"/>
            <a:ext cx="1513008" cy="101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41103" y="1556231"/>
            <a:ext cx="8116031" cy="4185146"/>
          </a:xfrm>
          <a:prstGeom prst="roundRect">
            <a:avLst/>
          </a:prstGeom>
          <a:noFill/>
          <a:ln w="28575">
            <a:solidFill>
              <a:srgbClr val="8560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911083" y="4393238"/>
            <a:ext cx="62240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6D4684"/>
                </a:solidFill>
              </a:rPr>
              <a:t>IPRs DO NOT PROTECT IDEAS </a:t>
            </a:r>
            <a:r>
              <a:rPr lang="en-GB" sz="3200" b="1" i="1" dirty="0" smtClean="0">
                <a:solidFill>
                  <a:srgbClr val="6D4684"/>
                </a:solidFill>
              </a:rPr>
              <a:t>per se</a:t>
            </a:r>
          </a:p>
          <a:p>
            <a:pPr algn="ctr"/>
            <a:r>
              <a:rPr lang="en-GB" sz="2000" b="1" dirty="0" err="1" smtClean="0">
                <a:solidFill>
                  <a:srgbClr val="6D4684"/>
                </a:solidFill>
              </a:rPr>
              <a:t>ie</a:t>
            </a:r>
            <a:r>
              <a:rPr lang="en-GB" sz="2000" b="1" dirty="0" smtClean="0">
                <a:solidFill>
                  <a:srgbClr val="6D4684"/>
                </a:solidFill>
              </a:rPr>
              <a:t> the concept of a vacuum cleaner</a:t>
            </a:r>
            <a:endParaRPr lang="en-GB" sz="2000" b="1" dirty="0">
              <a:solidFill>
                <a:srgbClr val="6D468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563" y="6308521"/>
            <a:ext cx="40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6D6E71"/>
                </a:solidFill>
              </a:rPr>
              <a:t>Copyright © University of Plymouth 2014 – All rights reserved</a:t>
            </a:r>
          </a:p>
          <a:p>
            <a:endParaRPr lang="en-GB" sz="1200" dirty="0"/>
          </a:p>
          <a:p>
            <a:endParaRPr lang="en-GB" sz="1200" dirty="0">
              <a:solidFill>
                <a:srgbClr val="6D6E7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581275"/>
            <a:ext cx="27051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8200" y="1787783"/>
            <a:ext cx="1963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FF0000"/>
                </a:solidFill>
              </a:rPr>
              <a:t>Take note!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7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2670</Words>
  <Application>Microsoft Office PowerPoint</Application>
  <PresentationFormat>On-screen Show (4:3)</PresentationFormat>
  <Paragraphs>450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Apple iPhone violated by Samsung</vt:lpstr>
      <vt:lpstr>Apple iPhone violated by Samsung</vt:lpstr>
      <vt:lpstr>PowerPoint Presentation</vt:lpstr>
      <vt:lpstr>PowerPoint Presentation</vt:lpstr>
      <vt:lpstr>Copyright infringement?</vt:lpstr>
      <vt:lpstr>Copyright infringement?</vt:lpstr>
      <vt:lpstr>PowerPoint Presentation</vt:lpstr>
      <vt:lpstr>PowerPoint Presentation</vt:lpstr>
      <vt:lpstr>PowerPoint Presentation</vt:lpstr>
      <vt:lpstr>Trademarks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maintain a TM you have to keep it alive and stop it becoming generic?</vt:lpstr>
      <vt:lpstr>Value of a trade mark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Information and Learning Services</dc:creator>
  <cp:lastModifiedBy>Paul Tiltman</cp:lastModifiedBy>
  <cp:revision>145</cp:revision>
  <dcterms:created xsi:type="dcterms:W3CDTF">2011-11-28T09:25:44Z</dcterms:created>
  <dcterms:modified xsi:type="dcterms:W3CDTF">2017-02-03T15:02:13Z</dcterms:modified>
</cp:coreProperties>
</file>